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2" r:id="rId8"/>
    <p:sldId id="298" r:id="rId9"/>
    <p:sldId id="262" r:id="rId10"/>
    <p:sldId id="263" r:id="rId11"/>
    <p:sldId id="299" r:id="rId12"/>
    <p:sldId id="264" r:id="rId13"/>
    <p:sldId id="266" r:id="rId14"/>
    <p:sldId id="333" r:id="rId15"/>
    <p:sldId id="334" r:id="rId16"/>
    <p:sldId id="265" r:id="rId17"/>
    <p:sldId id="303" r:id="rId18"/>
    <p:sldId id="335"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7" r:id="rId37"/>
    <p:sldId id="321" r:id="rId38"/>
    <p:sldId id="322" r:id="rId39"/>
    <p:sldId id="323" r:id="rId40"/>
    <p:sldId id="324" r:id="rId41"/>
    <p:sldId id="288" r:id="rId42"/>
    <p:sldId id="289" r:id="rId43"/>
    <p:sldId id="320" r:id="rId44"/>
    <p:sldId id="274"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10"/>
    <p:restoredTop sz="85192"/>
  </p:normalViewPr>
  <p:slideViewPr>
    <p:cSldViewPr snapToGrid="0" snapToObjects="1">
      <p:cViewPr varScale="1">
        <p:scale>
          <a:sx n="78" d="100"/>
          <a:sy n="78" d="100"/>
        </p:scale>
        <p:origin x="1576"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8/4/23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375265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69272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fatemehes75/SpaceX-Falcon-9/blob/main/SpaceX_Falcon_9__Prediction.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atemehes75/SpaceX-Falcon-9/blob/main/SQL_spaceX.ipynb"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atemehes75/SpaceX-Falcon-9/blob/main/SpaceX_launch_dashboard.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fatemehes75/SpaceX-Falcon-9/blob/main/SpaceX_Falcon_9__Prediction.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fatemehes75/SpaceX-Falcon-9/blob/main/SpaceX_Falcon_9__Prediction.ipynb"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atemehes75/SpaceX-Falcon-9/blob/main/SpaceX_Falcon_9__Prediction.ipynb"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Fatemeh </a:t>
            </a:r>
            <a:r>
              <a:rPr lang="en-US" dirty="0" err="1">
                <a:solidFill>
                  <a:schemeClr val="bg2"/>
                </a:solidFill>
                <a:latin typeface="Abadi"/>
                <a:ea typeface="SF Pro" pitchFamily="2" charset="0"/>
                <a:cs typeface="SF Pro" pitchFamily="2" charset="0"/>
              </a:rPr>
              <a:t>Eslaminasab</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Summer 2023</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Also performed some Exploratory Data Analysis (EDA) to find some patterns in the data and determine what would be the label for training supervised models.</a:t>
            </a:r>
          </a:p>
          <a:p>
            <a:pPr marL="0" indent="0" algn="just">
              <a:lnSpc>
                <a:spcPct val="100000"/>
              </a:lnSpc>
              <a:spcBef>
                <a:spcPts val="1400"/>
              </a:spcBef>
              <a:buNone/>
            </a:pPr>
            <a:r>
              <a:rPr lang="en-US" sz="2200" dirty="0">
                <a:solidFill>
                  <a:schemeClr val="accent3">
                    <a:lumMod val="25000"/>
                  </a:schemeClr>
                </a:solidFill>
                <a:latin typeface="Abadi"/>
              </a:rPr>
              <a:t>- Exploratory Data Analysis using data visualization (Matplotlib, seaborn, </a:t>
            </a:r>
            <a:r>
              <a:rPr lang="en-US" sz="2200" dirty="0" err="1">
                <a:solidFill>
                  <a:schemeClr val="accent3">
                    <a:lumMod val="25000"/>
                  </a:schemeClr>
                </a:solidFill>
                <a:latin typeface="Abadi"/>
              </a:rPr>
              <a:t>etc</a:t>
            </a:r>
            <a:r>
              <a:rPr lang="en-US" sz="2200" dirty="0">
                <a:solidFill>
                  <a:schemeClr val="accent3">
                    <a:lumMod val="25000"/>
                  </a:schemeClr>
                </a:solidFill>
                <a:latin typeface="Abadi"/>
              </a:rPr>
              <a:t>)</a:t>
            </a:r>
          </a:p>
          <a:p>
            <a:pPr marL="0" indent="0" algn="just">
              <a:lnSpc>
                <a:spcPct val="100000"/>
              </a:lnSpc>
              <a:spcBef>
                <a:spcPts val="1400"/>
              </a:spcBef>
              <a:buNone/>
            </a:pPr>
            <a:r>
              <a:rPr lang="en-US" sz="2200" dirty="0">
                <a:solidFill>
                  <a:schemeClr val="accent3">
                    <a:lumMod val="25000"/>
                  </a:schemeClr>
                </a:solidFill>
                <a:latin typeface="Abadi"/>
              </a:rPr>
              <a:t>- Preparing Data Feature Engineering</a:t>
            </a:r>
          </a:p>
          <a:p>
            <a:pPr marL="0" indent="0" algn="just">
              <a:lnSpc>
                <a:spcPct val="100000"/>
              </a:lnSpc>
              <a:spcBef>
                <a:spcPts val="1400"/>
              </a:spcBef>
              <a:buNone/>
            </a:pPr>
            <a:endParaRPr lang="en-US" sz="2200" dirty="0">
              <a:solidFill>
                <a:schemeClr val="accent3">
                  <a:lumMod val="25000"/>
                </a:schemeClr>
              </a:solidFill>
              <a:latin typeface="Abadi"/>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Here is the project GitHub link: the third and fourth sections is related to Exploratory analysis and Feature engineering </a:t>
            </a:r>
            <a:r>
              <a:rPr lang="en-US" sz="1800" dirty="0">
                <a:solidFill>
                  <a:schemeClr val="accent3">
                    <a:lumMod val="25000"/>
                  </a:schemeClr>
                </a:solidFill>
                <a:latin typeface="Abadi" panose="020B0604020104020204" pitchFamily="34" charset="0"/>
                <a:hlinkClick r:id="rId4"/>
              </a:rPr>
              <a:t>SpaceX-Falcon-9-link</a:t>
            </a:r>
            <a:endParaRPr lang="en-US" sz="18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 A few samples of data visualization are shown in following slides</a:t>
            </a:r>
            <a:endParaRPr lang="en-US" sz="2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40086"/>
            <a:ext cx="4950618" cy="96656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Used scatter plots to Visualize the relationship between Flight Number and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sz="2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TextBox 6">
            <a:extLst>
              <a:ext uri="{FF2B5EF4-FFF2-40B4-BE49-F238E27FC236}">
                <a16:creationId xmlns:a16="http://schemas.microsoft.com/office/drawing/2014/main" id="{E792B418-A375-624B-8C58-0DEC15486578}"/>
              </a:ext>
            </a:extLst>
          </p:cNvPr>
          <p:cNvSpPr txBox="1"/>
          <p:nvPr/>
        </p:nvSpPr>
        <p:spPr>
          <a:xfrm>
            <a:off x="5900058" y="1759950"/>
            <a:ext cx="6098720" cy="769441"/>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Used scatter plots </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and Orbit type</a:t>
            </a:r>
          </a:p>
        </p:txBody>
      </p:sp>
      <p:pic>
        <p:nvPicPr>
          <p:cNvPr id="1028" name="Picture 4">
            <a:extLst>
              <a:ext uri="{FF2B5EF4-FFF2-40B4-BE49-F238E27FC236}">
                <a16:creationId xmlns:a16="http://schemas.microsoft.com/office/drawing/2014/main" id="{AE45A92B-D052-CF46-9C8C-2C2D3B75D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3003026"/>
            <a:ext cx="4816021" cy="29943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529FD60-A957-8F4D-AE2D-BC4A373588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0418" y="2920099"/>
            <a:ext cx="4961571" cy="3105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570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67404" cy="96656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Line plot to Visualize the launch success yearly trend.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26" name="Picture 2">
            <a:extLst>
              <a:ext uri="{FF2B5EF4-FFF2-40B4-BE49-F238E27FC236}">
                <a16:creationId xmlns:a16="http://schemas.microsoft.com/office/drawing/2014/main" id="{44EA8FFF-D9D3-4B47-BB86-5A8803E87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96" y="2792186"/>
            <a:ext cx="4950619" cy="37719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92B418-A375-624B-8C58-0DEC15486578}"/>
              </a:ext>
            </a:extLst>
          </p:cNvPr>
          <p:cNvSpPr txBox="1"/>
          <p:nvPr/>
        </p:nvSpPr>
        <p:spPr>
          <a:xfrm>
            <a:off x="6096000" y="1825625"/>
            <a:ext cx="6098720" cy="769441"/>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Used Bar chart to Visualize the relationship between success rate of each orbit type</a:t>
            </a:r>
          </a:p>
        </p:txBody>
      </p:sp>
      <p:pic>
        <p:nvPicPr>
          <p:cNvPr id="3074" name="Picture 2">
            <a:extLst>
              <a:ext uri="{FF2B5EF4-FFF2-40B4-BE49-F238E27FC236}">
                <a16:creationId xmlns:a16="http://schemas.microsoft.com/office/drawing/2014/main" id="{0C571081-E376-EB4A-82C3-51215D69BE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283" y="2792187"/>
            <a:ext cx="4985545"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090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892547" cy="462063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A connection to </a:t>
            </a:r>
            <a:r>
              <a:rPr lang="en-US" sz="2200" dirty="0" err="1">
                <a:solidFill>
                  <a:schemeClr val="accent3">
                    <a:lumMod val="25000"/>
                  </a:schemeClr>
                </a:solidFill>
                <a:latin typeface="Abadi"/>
              </a:rPr>
              <a:t>SQLlite</a:t>
            </a:r>
            <a:r>
              <a:rPr lang="en-US" sz="2200" dirty="0">
                <a:solidFill>
                  <a:schemeClr val="accent3">
                    <a:lumMod val="25000"/>
                  </a:schemeClr>
                </a:solidFill>
                <a:latin typeface="Abadi"/>
              </a:rPr>
              <a:t> database is created and the SpaceX dataset is then copied in a table in the database</a:t>
            </a:r>
          </a:p>
          <a:p>
            <a:pPr>
              <a:lnSpc>
                <a:spcPct val="100000"/>
              </a:lnSpc>
              <a:spcBef>
                <a:spcPts val="1400"/>
              </a:spcBef>
            </a:pPr>
            <a:r>
              <a:rPr lang="en-US" sz="2200" dirty="0">
                <a:solidFill>
                  <a:schemeClr val="accent3">
                    <a:lumMod val="25000"/>
                  </a:schemeClr>
                </a:solidFill>
                <a:latin typeface="Abadi"/>
              </a:rPr>
              <a:t>These are samples of SQL queries were performed for EDA</a:t>
            </a:r>
          </a:p>
          <a:p>
            <a:pPr>
              <a:lnSpc>
                <a:spcPct val="100000"/>
              </a:lnSpc>
              <a:spcBef>
                <a:spcPts val="1400"/>
              </a:spcBef>
              <a:buFontTx/>
              <a:buChar char="-"/>
            </a:pPr>
            <a:r>
              <a:rPr lang="en-US" sz="1800" dirty="0">
                <a:solidFill>
                  <a:schemeClr val="accent3">
                    <a:lumMod val="25000"/>
                  </a:schemeClr>
                </a:solidFill>
                <a:latin typeface="Abadi"/>
              </a:rPr>
              <a:t>Display the names of the unique launch sites in the space mission</a:t>
            </a:r>
          </a:p>
          <a:p>
            <a:pPr marL="0" indent="0">
              <a:lnSpc>
                <a:spcPct val="100000"/>
              </a:lnSpc>
              <a:spcBef>
                <a:spcPts val="1400"/>
              </a:spcBef>
              <a:buNone/>
            </a:pPr>
            <a:endParaRPr lang="en-US" sz="1800" dirty="0">
              <a:solidFill>
                <a:schemeClr val="accent3">
                  <a:lumMod val="25000"/>
                </a:schemeClr>
              </a:solidFill>
              <a:latin typeface="Abadi"/>
            </a:endParaRPr>
          </a:p>
          <a:p>
            <a:pPr>
              <a:lnSpc>
                <a:spcPct val="100000"/>
              </a:lnSpc>
              <a:spcBef>
                <a:spcPts val="1400"/>
              </a:spcBef>
              <a:buFontTx/>
              <a:buChar char="-"/>
            </a:pPr>
            <a:r>
              <a:rPr lang="en-US" sz="1800" dirty="0">
                <a:solidFill>
                  <a:schemeClr val="accent3">
                    <a:lumMod val="25000"/>
                  </a:schemeClr>
                </a:solidFill>
                <a:latin typeface="Abadi"/>
              </a:rPr>
              <a:t>Display 5 records where launch sites begin with the string 'CCA‘</a:t>
            </a:r>
          </a:p>
          <a:p>
            <a:pPr marL="0" indent="0">
              <a:lnSpc>
                <a:spcPct val="100000"/>
              </a:lnSpc>
              <a:spcBef>
                <a:spcPts val="1400"/>
              </a:spcBef>
              <a:buNone/>
            </a:pPr>
            <a:endParaRPr lang="en-US" sz="1800" dirty="0">
              <a:solidFill>
                <a:schemeClr val="accent3">
                  <a:lumMod val="25000"/>
                </a:schemeClr>
              </a:solidFill>
              <a:latin typeface="Abadi"/>
            </a:endParaRPr>
          </a:p>
          <a:p>
            <a:pPr>
              <a:lnSpc>
                <a:spcPct val="100000"/>
              </a:lnSpc>
              <a:spcBef>
                <a:spcPts val="1400"/>
              </a:spcBef>
              <a:buFontTx/>
              <a:buChar char="-"/>
            </a:pPr>
            <a:r>
              <a:rPr lang="en-US" sz="1800" dirty="0">
                <a:solidFill>
                  <a:schemeClr val="accent3">
                    <a:lumMod val="25000"/>
                  </a:schemeClr>
                </a:solidFill>
                <a:latin typeface="Abadi"/>
              </a:rPr>
              <a:t>The total number of successful and failure mission outcomes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Here is the complete EDA with SQL GitHub link: </a:t>
            </a:r>
            <a:r>
              <a:rPr lang="en-US" sz="2200" dirty="0">
                <a:solidFill>
                  <a:schemeClr val="accent3">
                    <a:lumMod val="25000"/>
                  </a:schemeClr>
                </a:solidFill>
                <a:latin typeface="Abadi" panose="020B0604020104020204" pitchFamily="34" charset="0"/>
                <a:hlinkClick r:id="rId3"/>
              </a:rPr>
              <a:t>SQL_spaceX_link</a:t>
            </a:r>
            <a:endParaRPr lang="en-US" dirty="0"/>
          </a:p>
          <a:p>
            <a:pPr marL="0" indent="0">
              <a:buNone/>
            </a:pP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40A4EB60-6D4C-E244-BC8F-A4B58593B641}"/>
              </a:ext>
            </a:extLst>
          </p:cNvPr>
          <p:cNvPicPr>
            <a:picLocks noChangeAspect="1"/>
          </p:cNvPicPr>
          <p:nvPr/>
        </p:nvPicPr>
        <p:blipFill>
          <a:blip r:embed="rId4"/>
          <a:stretch>
            <a:fillRect/>
          </a:stretch>
        </p:blipFill>
        <p:spPr>
          <a:xfrm>
            <a:off x="916590" y="3614512"/>
            <a:ext cx="6170010" cy="403488"/>
          </a:xfrm>
          <a:prstGeom prst="rect">
            <a:avLst/>
          </a:prstGeom>
        </p:spPr>
      </p:pic>
      <p:pic>
        <p:nvPicPr>
          <p:cNvPr id="8" name="Picture 7">
            <a:extLst>
              <a:ext uri="{FF2B5EF4-FFF2-40B4-BE49-F238E27FC236}">
                <a16:creationId xmlns:a16="http://schemas.microsoft.com/office/drawing/2014/main" id="{916280E7-DDC0-F64E-A919-1AEAA2E96B5A}"/>
              </a:ext>
            </a:extLst>
          </p:cNvPr>
          <p:cNvPicPr>
            <a:picLocks noChangeAspect="1"/>
          </p:cNvPicPr>
          <p:nvPr/>
        </p:nvPicPr>
        <p:blipFill>
          <a:blip r:embed="rId5"/>
          <a:stretch>
            <a:fillRect/>
          </a:stretch>
        </p:blipFill>
        <p:spPr>
          <a:xfrm>
            <a:off x="916590" y="4541886"/>
            <a:ext cx="7750332" cy="403488"/>
          </a:xfrm>
          <a:prstGeom prst="rect">
            <a:avLst/>
          </a:prstGeom>
        </p:spPr>
      </p:pic>
      <p:pic>
        <p:nvPicPr>
          <p:cNvPr id="10" name="Picture 9">
            <a:extLst>
              <a:ext uri="{FF2B5EF4-FFF2-40B4-BE49-F238E27FC236}">
                <a16:creationId xmlns:a16="http://schemas.microsoft.com/office/drawing/2014/main" id="{7ABAD1C0-B715-8D49-BC79-67BC3E7984F0}"/>
              </a:ext>
            </a:extLst>
          </p:cNvPr>
          <p:cNvPicPr>
            <a:picLocks noChangeAspect="1"/>
          </p:cNvPicPr>
          <p:nvPr/>
        </p:nvPicPr>
        <p:blipFill>
          <a:blip r:embed="rId6"/>
          <a:stretch>
            <a:fillRect/>
          </a:stretch>
        </p:blipFill>
        <p:spPr>
          <a:xfrm>
            <a:off x="1104899" y="5436215"/>
            <a:ext cx="6939679" cy="589357"/>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Built an interactive dashboard application with </a:t>
            </a:r>
            <a:r>
              <a:rPr lang="en-US" sz="2200" dirty="0" err="1">
                <a:solidFill>
                  <a:schemeClr val="accent3">
                    <a:lumMod val="25000"/>
                  </a:schemeClr>
                </a:solidFill>
                <a:latin typeface="Abadi" panose="020B0604020104020204" pitchFamily="34" charset="0"/>
              </a:rPr>
              <a:t>Plotlydash</a:t>
            </a:r>
            <a:r>
              <a:rPr lang="en-US" sz="2200" dirty="0">
                <a:solidFill>
                  <a:schemeClr val="accent3">
                    <a:lumMod val="25000"/>
                  </a:schemeClr>
                </a:solidFill>
                <a:latin typeface="Abadi" panose="020B0604020104020204" pitchFamily="34" charset="0"/>
              </a:rPr>
              <a:t> by:</a:t>
            </a:r>
          </a:p>
          <a:p>
            <a:pPr algn="just">
              <a:lnSpc>
                <a:spcPct val="100000"/>
              </a:lnSpc>
              <a:spcBef>
                <a:spcPts val="1400"/>
              </a:spcBef>
            </a:pPr>
            <a:r>
              <a:rPr lang="en-US" sz="2200" dirty="0">
                <a:solidFill>
                  <a:schemeClr val="accent3">
                    <a:lumMod val="25000"/>
                  </a:schemeClr>
                </a:solidFill>
                <a:latin typeface="Abadi" panose="020B0604020104020204" pitchFamily="34" charset="0"/>
              </a:rPr>
              <a:t>Adding a Launch Site Drop-down Input Component</a:t>
            </a:r>
          </a:p>
          <a:p>
            <a:pPr algn="just">
              <a:lnSpc>
                <a:spcPct val="100000"/>
              </a:lnSpc>
              <a:spcBef>
                <a:spcPts val="1400"/>
              </a:spcBef>
            </a:pPr>
            <a:r>
              <a:rPr lang="en-US" sz="2200" dirty="0">
                <a:solidFill>
                  <a:schemeClr val="accent3">
                    <a:lumMod val="25000"/>
                  </a:schemeClr>
                </a:solidFill>
                <a:latin typeface="Abadi" panose="020B0604020104020204" pitchFamily="34" charset="0"/>
              </a:rPr>
              <a:t>Adding a callback function to render success-pie-chart based on selected site dropdown</a:t>
            </a:r>
          </a:p>
          <a:p>
            <a:pPr algn="just">
              <a:lnSpc>
                <a:spcPct val="100000"/>
              </a:lnSpc>
              <a:spcBef>
                <a:spcPts val="1400"/>
              </a:spcBef>
            </a:pPr>
            <a:r>
              <a:rPr lang="en-US" sz="2200" dirty="0">
                <a:solidFill>
                  <a:schemeClr val="accent3">
                    <a:lumMod val="25000"/>
                  </a:schemeClr>
                </a:solidFill>
                <a:latin typeface="Abadi" panose="020B0604020104020204" pitchFamily="34" charset="0"/>
              </a:rPr>
              <a:t>Adding a Range Slider to Select Payload</a:t>
            </a:r>
          </a:p>
          <a:p>
            <a:pPr algn="just">
              <a:lnSpc>
                <a:spcPct val="100000"/>
              </a:lnSpc>
              <a:spcBef>
                <a:spcPts val="1400"/>
              </a:spcBef>
            </a:pPr>
            <a:r>
              <a:rPr lang="en-US" sz="2200" dirty="0">
                <a:solidFill>
                  <a:schemeClr val="accent3">
                    <a:lumMod val="25000"/>
                  </a:schemeClr>
                </a:solidFill>
                <a:latin typeface="Abadi" panose="020B0604020104020204" pitchFamily="34" charset="0"/>
              </a:rPr>
              <a:t>Adding a callback function to render the success-payload-scatter-chart scatter plot</a:t>
            </a:r>
          </a:p>
          <a:p>
            <a:pPr algn="just">
              <a:lnSpc>
                <a:spcPct val="100000"/>
              </a:lnSpc>
              <a:spcBef>
                <a:spcPts val="1400"/>
              </a:spcBef>
            </a:pPr>
            <a:r>
              <a:rPr lang="en-US" sz="2200" dirty="0">
                <a:solidFill>
                  <a:schemeClr val="accent3">
                    <a:lumMod val="25000"/>
                  </a:schemeClr>
                </a:solidFill>
                <a:latin typeface="Abadi" panose="020B0604020104020204" pitchFamily="34" charset="0"/>
              </a:rPr>
              <a:t>Here is the GitHub URL of your completed </a:t>
            </a:r>
            <a:r>
              <a:rPr lang="en-US" sz="2200" dirty="0" err="1">
                <a:solidFill>
                  <a:schemeClr val="accent3">
                    <a:lumMod val="25000"/>
                  </a:schemeClr>
                </a:solidFill>
                <a:latin typeface="Abadi" panose="020B0604020104020204" pitchFamily="34" charset="0"/>
              </a:rPr>
              <a:t>PlotlyDash</a:t>
            </a:r>
            <a:r>
              <a:rPr lang="en-US" sz="2200" dirty="0">
                <a:solidFill>
                  <a:schemeClr val="accent3">
                    <a:lumMod val="25000"/>
                  </a:schemeClr>
                </a:solidFill>
                <a:latin typeface="Abadi" panose="020B0604020104020204" pitchFamily="34" charset="0"/>
              </a:rPr>
              <a:t> lab: </a:t>
            </a:r>
            <a:r>
              <a:rPr lang="en-US" sz="2200" dirty="0">
                <a:solidFill>
                  <a:schemeClr val="accent3">
                    <a:lumMod val="25000"/>
                  </a:schemeClr>
                </a:solidFill>
                <a:latin typeface="Abadi" panose="020B0604020104020204" pitchFamily="34" charset="0"/>
                <a:hlinkClick r:id="rId3"/>
              </a:rPr>
              <a:t>SpaceX_launch_dashboard_link</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pic>
        <p:nvPicPr>
          <p:cNvPr id="6" name="Content Placeholder 5">
            <a:extLst>
              <a:ext uri="{FF2B5EF4-FFF2-40B4-BE49-F238E27FC236}">
                <a16:creationId xmlns:a16="http://schemas.microsoft.com/office/drawing/2014/main" id="{769B400D-8C7E-9846-B981-FA11EEBC1E34}"/>
              </a:ext>
            </a:extLst>
          </p:cNvPr>
          <p:cNvPicPr>
            <a:picLocks noGrp="1" noChangeAspect="1"/>
          </p:cNvPicPr>
          <p:nvPr>
            <p:ph idx="4294967295"/>
          </p:nvPr>
        </p:nvPicPr>
        <p:blipFill>
          <a:blip r:embed="rId3"/>
          <a:stretch>
            <a:fillRect/>
          </a:stretch>
        </p:blipFill>
        <p:spPr>
          <a:xfrm>
            <a:off x="2331885" y="2757452"/>
            <a:ext cx="7528228" cy="3942468"/>
          </a:xfrm>
          <a:prstGeom prst="rect">
            <a:avLst/>
          </a:prstGeom>
        </p:spPr>
      </p:pic>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8" name="Picture 7">
            <a:extLst>
              <a:ext uri="{FF2B5EF4-FFF2-40B4-BE49-F238E27FC236}">
                <a16:creationId xmlns:a16="http://schemas.microsoft.com/office/drawing/2014/main" id="{120E56F9-70EA-BE49-83F9-B7F872DEF422}"/>
              </a:ext>
            </a:extLst>
          </p:cNvPr>
          <p:cNvPicPr>
            <a:picLocks noChangeAspect="1"/>
          </p:cNvPicPr>
          <p:nvPr/>
        </p:nvPicPr>
        <p:blipFill>
          <a:blip r:embed="rId4"/>
          <a:stretch>
            <a:fillRect/>
          </a:stretch>
        </p:blipFill>
        <p:spPr>
          <a:xfrm>
            <a:off x="946603" y="1298355"/>
            <a:ext cx="10298793" cy="1459097"/>
          </a:xfrm>
          <a:prstGeom prst="rect">
            <a:avLst/>
          </a:prstGeom>
        </p:spPr>
      </p:pic>
    </p:spTree>
    <p:extLst>
      <p:ext uri="{BB962C8B-B14F-4D97-AF65-F5344CB8AC3E}">
        <p14:creationId xmlns:p14="http://schemas.microsoft.com/office/powerpoint/2010/main" val="1656768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51776" cy="4722132"/>
          </a:xfrm>
          <a:prstGeom prst="rect">
            <a:avLst/>
          </a:prstGeom>
        </p:spPr>
        <p:txBody>
          <a:bodyPr>
            <a:normAutofit fontScale="85000" lnSpcReduction="20000"/>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goal is to predict if the first stage will land, so we can determine the cost of a launch</a:t>
            </a:r>
          </a:p>
          <a:p>
            <a:pPr algn="just">
              <a:lnSpc>
                <a:spcPct val="100000"/>
              </a:lnSpc>
              <a:spcBef>
                <a:spcPts val="1400"/>
              </a:spcBef>
            </a:pPr>
            <a:r>
              <a:rPr lang="en-US" sz="2200" dirty="0">
                <a:solidFill>
                  <a:schemeClr val="accent3">
                    <a:lumMod val="25000"/>
                  </a:schemeClr>
                </a:solidFill>
                <a:latin typeface="Abadi" panose="020B0604020104020204" pitchFamily="34" charset="0"/>
              </a:rPr>
              <a:t>Predictive analysis was done using 4 different method: Logistic regression, Support vector machine, Decision Tree, K nearest neighbors </a:t>
            </a:r>
          </a:p>
          <a:p>
            <a:pPr marL="0" indent="0" algn="just">
              <a:lnSpc>
                <a:spcPct val="100000"/>
              </a:lnSpc>
              <a:spcBef>
                <a:spcPts val="1400"/>
              </a:spcBef>
              <a:buNone/>
            </a:pPr>
            <a:r>
              <a:rPr lang="en-US" b="1" dirty="0">
                <a:solidFill>
                  <a:schemeClr val="accent3">
                    <a:lumMod val="25000"/>
                  </a:schemeClr>
                </a:solidFill>
                <a:latin typeface="Abadi" panose="020B0604020104020204" pitchFamily="34" charset="0"/>
              </a:rPr>
              <a:t>Steps:</a:t>
            </a:r>
          </a:p>
          <a:p>
            <a:pPr algn="just">
              <a:lnSpc>
                <a:spcPct val="100000"/>
              </a:lnSpc>
              <a:spcBef>
                <a:spcPts val="1400"/>
              </a:spcBef>
            </a:pPr>
            <a:r>
              <a:rPr lang="en-US" sz="2200" dirty="0">
                <a:solidFill>
                  <a:schemeClr val="accent3">
                    <a:lumMod val="25000"/>
                  </a:schemeClr>
                </a:solidFill>
                <a:latin typeface="Abadi" panose="020B0604020104020204" pitchFamily="34" charset="0"/>
              </a:rPr>
              <a:t>Perform exploratory  Data Analysis and determine Training Labels</a:t>
            </a:r>
          </a:p>
          <a:p>
            <a:pPr algn="just">
              <a:lnSpc>
                <a:spcPct val="100000"/>
              </a:lnSpc>
              <a:spcBef>
                <a:spcPts val="1400"/>
              </a:spcBef>
            </a:pPr>
            <a:r>
              <a:rPr lang="en-US" sz="2200" dirty="0">
                <a:solidFill>
                  <a:schemeClr val="accent3">
                    <a:lumMod val="25000"/>
                  </a:schemeClr>
                </a:solidFill>
                <a:latin typeface="Abadi" panose="020B0604020104020204" pitchFamily="34" charset="0"/>
              </a:rPr>
              <a:t>create a column for the class</a:t>
            </a:r>
          </a:p>
          <a:p>
            <a:pPr algn="just">
              <a:lnSpc>
                <a:spcPct val="100000"/>
              </a:lnSpc>
              <a:spcBef>
                <a:spcPts val="1400"/>
              </a:spcBef>
            </a:pPr>
            <a:r>
              <a:rPr lang="en-US" sz="2200" dirty="0">
                <a:solidFill>
                  <a:schemeClr val="accent3">
                    <a:lumMod val="25000"/>
                  </a:schemeClr>
                </a:solidFill>
                <a:latin typeface="Abadi" panose="020B0604020104020204" pitchFamily="34" charset="0"/>
              </a:rPr>
              <a:t>Standardize the data</a:t>
            </a:r>
          </a:p>
          <a:p>
            <a:pPr algn="just">
              <a:lnSpc>
                <a:spcPct val="100000"/>
              </a:lnSpc>
              <a:spcBef>
                <a:spcPts val="1400"/>
              </a:spcBef>
            </a:pPr>
            <a:r>
              <a:rPr lang="en-US" sz="2200" dirty="0">
                <a:solidFill>
                  <a:schemeClr val="accent3">
                    <a:lumMod val="25000"/>
                  </a:schemeClr>
                </a:solidFill>
                <a:latin typeface="Abadi" panose="020B0604020104020204" pitchFamily="34" charset="0"/>
              </a:rPr>
              <a:t>Split into training data and test data</a:t>
            </a:r>
          </a:p>
          <a:p>
            <a:pPr algn="just">
              <a:lnSpc>
                <a:spcPct val="100000"/>
              </a:lnSpc>
              <a:spcBef>
                <a:spcPts val="1400"/>
              </a:spcBef>
            </a:pPr>
            <a:r>
              <a:rPr lang="en-US" sz="2200" dirty="0">
                <a:solidFill>
                  <a:schemeClr val="accent3">
                    <a:lumMod val="25000"/>
                  </a:schemeClr>
                </a:solidFill>
                <a:latin typeface="Abadi" panose="020B0604020104020204" pitchFamily="34" charset="0"/>
              </a:rPr>
              <a:t>Find best Hyperparameter using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for SVM, Classification Trees and Logistic Regression</a:t>
            </a:r>
          </a:p>
          <a:p>
            <a:pPr algn="just">
              <a:lnSpc>
                <a:spcPct val="100000"/>
              </a:lnSpc>
              <a:spcBef>
                <a:spcPts val="1400"/>
              </a:spcBef>
            </a:pPr>
            <a:r>
              <a:rPr lang="en-US" sz="2200" dirty="0">
                <a:solidFill>
                  <a:schemeClr val="accent3">
                    <a:lumMod val="25000"/>
                  </a:schemeClr>
                </a:solidFill>
                <a:latin typeface="Abadi" panose="020B0604020104020204" pitchFamily="34" charset="0"/>
              </a:rPr>
              <a:t>Find the method performs best using test data </a:t>
            </a:r>
          </a:p>
          <a:p>
            <a:pPr algn="just">
              <a:lnSpc>
                <a:spcPct val="100000"/>
              </a:lnSpc>
              <a:spcBef>
                <a:spcPts val="1400"/>
              </a:spcBef>
            </a:pPr>
            <a:r>
              <a:rPr lang="en-US" sz="2200" dirty="0">
                <a:solidFill>
                  <a:schemeClr val="accent3">
                    <a:lumMod val="25000"/>
                  </a:schemeClr>
                </a:solidFill>
                <a:latin typeface="Abadi" panose="020B0604020104020204" pitchFamily="34" charset="0"/>
              </a:rPr>
              <a:t>Here is the project GitHub link: the last section is related Predictive analysis </a:t>
            </a:r>
            <a:r>
              <a:rPr lang="en-US" sz="1800" dirty="0">
                <a:solidFill>
                  <a:schemeClr val="accent3">
                    <a:lumMod val="25000"/>
                  </a:schemeClr>
                </a:solidFill>
                <a:latin typeface="Abadi" panose="020B0604020104020204" pitchFamily="34" charset="0"/>
                <a:hlinkClick r:id="rId4"/>
              </a:rPr>
              <a:t>SpaceX-Falcon-9-link</a:t>
            </a:r>
            <a:endParaRPr lang="en-US" sz="1800"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4100" name="Picture 4">
            <a:extLst>
              <a:ext uri="{FF2B5EF4-FFF2-40B4-BE49-F238E27FC236}">
                <a16:creationId xmlns:a16="http://schemas.microsoft.com/office/drawing/2014/main" id="{80146A48-5989-D349-81CE-BE9D3C51A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0768" y="1384994"/>
            <a:ext cx="6425066" cy="399481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F181E9D-395E-F14E-9E0E-D336D3FB74DD}"/>
              </a:ext>
            </a:extLst>
          </p:cNvPr>
          <p:cNvSpPr txBox="1">
            <a:spLocks/>
          </p:cNvSpPr>
          <p:nvPr/>
        </p:nvSpPr>
        <p:spPr>
          <a:xfrm>
            <a:off x="1514586" y="5472548"/>
            <a:ext cx="8817429"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000" dirty="0">
                <a:solidFill>
                  <a:schemeClr val="accent3">
                    <a:lumMod val="25000"/>
                  </a:schemeClr>
                </a:solidFill>
                <a:latin typeface="Abadi" panose="020B0604020104020204" pitchFamily="34" charset="0"/>
              </a:rPr>
              <a:t>It can be concluded, as the flight number increases in 3 types of launch sites, so does the success rate. For instance, the success rate for the VAFB SLC 4E launch site is 100% after the Flight number 50. Both KSC LC 39A and CCAFS SLC 40 have a 100% success rates after 80th flight.</a:t>
            </a:r>
          </a:p>
          <a:p>
            <a:pPr lvl="1" algn="just"/>
            <a:endParaRPr lang="en-US" sz="1600" dirty="0"/>
          </a:p>
          <a:p>
            <a:pPr marL="457200" lvl="1" indent="0" algn="just">
              <a:buNone/>
            </a:pPr>
            <a:endParaRPr lang="en-US" sz="1600" dirty="0"/>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5122" name="Picture 2">
            <a:extLst>
              <a:ext uri="{FF2B5EF4-FFF2-40B4-BE49-F238E27FC236}">
                <a16:creationId xmlns:a16="http://schemas.microsoft.com/office/drawing/2014/main" id="{DC0FA057-D1D2-7841-B98E-1A6FD1A68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524354"/>
            <a:ext cx="6383038" cy="401203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6E39A607-D4D9-5E43-BFD0-5C21A912BC68}"/>
              </a:ext>
            </a:extLst>
          </p:cNvPr>
          <p:cNvSpPr txBox="1">
            <a:spLocks/>
          </p:cNvSpPr>
          <p:nvPr/>
        </p:nvSpPr>
        <p:spPr>
          <a:xfrm>
            <a:off x="1465601" y="5616379"/>
            <a:ext cx="8817429"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000" dirty="0">
                <a:solidFill>
                  <a:schemeClr val="accent3">
                    <a:lumMod val="25000"/>
                  </a:schemeClr>
                </a:solidFill>
                <a:latin typeface="Abadi" panose="020B0604020104020204" pitchFamily="34" charset="0"/>
              </a:rPr>
              <a:t>Now if you observe Payload Vs. Launch Site scatter point chart you will find for the VAFB-SLC </a:t>
            </a:r>
            <a:r>
              <a:rPr lang="en-US" sz="2000" dirty="0" err="1">
                <a:solidFill>
                  <a:schemeClr val="accent3">
                    <a:lumMod val="25000"/>
                  </a:schemeClr>
                </a:solidFill>
                <a:latin typeface="Abadi" panose="020B0604020104020204" pitchFamily="34" charset="0"/>
              </a:rPr>
              <a:t>launchsite</a:t>
            </a:r>
            <a:r>
              <a:rPr lang="en-US" sz="2000" dirty="0">
                <a:solidFill>
                  <a:schemeClr val="accent3">
                    <a:lumMod val="25000"/>
                  </a:schemeClr>
                </a:solidFill>
                <a:latin typeface="Abadi" panose="020B0604020104020204" pitchFamily="34" charset="0"/>
              </a:rPr>
              <a:t> there are no rockets launched for </a:t>
            </a:r>
            <a:r>
              <a:rPr lang="en-US" sz="2000" dirty="0" err="1">
                <a:solidFill>
                  <a:schemeClr val="accent3">
                    <a:lumMod val="25000"/>
                  </a:schemeClr>
                </a:solidFill>
                <a:latin typeface="Abadi" panose="020B0604020104020204" pitchFamily="34" charset="0"/>
              </a:rPr>
              <a:t>heavypayload</a:t>
            </a:r>
            <a:r>
              <a:rPr lang="en-US" sz="2000" dirty="0">
                <a:solidFill>
                  <a:schemeClr val="accent3">
                    <a:lumMod val="25000"/>
                  </a:schemeClr>
                </a:solidFill>
                <a:latin typeface="Abadi" panose="020B0604020104020204" pitchFamily="34" charset="0"/>
              </a:rPr>
              <a:t> mass(greater than 10000).</a:t>
            </a:r>
          </a:p>
          <a:p>
            <a:pPr lvl="1" algn="just"/>
            <a:endParaRPr lang="en-US" sz="1600" dirty="0"/>
          </a:p>
          <a:p>
            <a:pPr marL="457200" lvl="1" indent="0" algn="just">
              <a:buNone/>
            </a:pPr>
            <a:endParaRPr lang="en-US" sz="1600" dirty="0"/>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763485" y="5900725"/>
            <a:ext cx="9225643" cy="1281572"/>
          </a:xfrm>
          <a:prstGeom prst="rect">
            <a:avLst/>
          </a:prstGeom>
        </p:spPr>
        <p:txBody>
          <a:bodyPr>
            <a:normAutofit/>
          </a:bodyPr>
          <a:lstStyle/>
          <a:p>
            <a:pPr>
              <a:lnSpc>
                <a:spcPct val="100000"/>
              </a:lnSpc>
              <a:spcBef>
                <a:spcPts val="1400"/>
              </a:spcBef>
            </a:pPr>
            <a:r>
              <a:rPr lang="en-CA" sz="1800" dirty="0">
                <a:solidFill>
                  <a:schemeClr val="accent3">
                    <a:lumMod val="25000"/>
                  </a:schemeClr>
                </a:solidFill>
                <a:latin typeface="Abadi" panose="020B0604020104020204" pitchFamily="34" charset="0"/>
              </a:rPr>
              <a:t>Orbits ES-L1, GEO, HEO &amp; SSO have the highest success rates at 100%, with SO orbit having the lowest success rate at ~50%. Orbit SO has 0% success rate.</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146" name="Picture 2">
            <a:extLst>
              <a:ext uri="{FF2B5EF4-FFF2-40B4-BE49-F238E27FC236}">
                <a16:creationId xmlns:a16="http://schemas.microsoft.com/office/drawing/2014/main" id="{1B9B414C-5C55-7F4A-8E48-DAC25C095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485" y="1641600"/>
            <a:ext cx="5547029" cy="4196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46852" y="5647892"/>
            <a:ext cx="9761918" cy="1342916"/>
          </a:xfrm>
          <a:prstGeom prst="rect">
            <a:avLst/>
          </a:prstGeom>
        </p:spPr>
        <p:txBody>
          <a:bodyPr>
            <a:normAutofit/>
          </a:bodyPr>
          <a:lstStyle/>
          <a:p>
            <a:pPr>
              <a:lnSpc>
                <a:spcPct val="100000"/>
              </a:lnSpc>
              <a:spcBef>
                <a:spcPts val="1400"/>
              </a:spcBef>
            </a:pPr>
            <a:r>
              <a:rPr lang="en-CA" sz="2000" dirty="0">
                <a:solidFill>
                  <a:schemeClr val="accent3">
                    <a:lumMod val="25000"/>
                  </a:schemeClr>
                </a:solidFill>
                <a:latin typeface="Abadi" panose="020B0604020104020204" pitchFamily="34" charset="0"/>
              </a:rPr>
              <a:t>You should see that in the LEO orbit the Success appears related to the number of flights; on the other hand, there seems to be no relationship between flight number when in GTO orbit.</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170" name="Picture 2">
            <a:extLst>
              <a:ext uri="{FF2B5EF4-FFF2-40B4-BE49-F238E27FC236}">
                <a16:creationId xmlns:a16="http://schemas.microsoft.com/office/drawing/2014/main" id="{2B0EDED3-2AEC-FA46-900D-58933EAFD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514" y="1629725"/>
            <a:ext cx="6297893" cy="394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91360" y="5219084"/>
            <a:ext cx="9519557" cy="2200532"/>
          </a:xfrm>
          <a:prstGeom prst="rect">
            <a:avLst/>
          </a:prstGeom>
        </p:spPr>
        <p:txBody>
          <a:bodyPr>
            <a:noAutofit/>
          </a:bodyPr>
          <a:lstStyle/>
          <a:p>
            <a:pPr algn="just">
              <a:lnSpc>
                <a:spcPct val="100000"/>
              </a:lnSpc>
              <a:spcBef>
                <a:spcPts val="1400"/>
              </a:spcBef>
            </a:pPr>
            <a:r>
              <a:rPr lang="en-CA" sz="2000" dirty="0">
                <a:solidFill>
                  <a:schemeClr val="accent3">
                    <a:lumMod val="25000"/>
                  </a:schemeClr>
                </a:solidFill>
                <a:latin typeface="Abadi" panose="020B0604020104020204" pitchFamily="34" charset="0"/>
              </a:rPr>
              <a:t>With heavy payloads the successful landing or positive landing rate are more for Polar, LEO and ISS.</a:t>
            </a:r>
          </a:p>
          <a:p>
            <a:pPr algn="just">
              <a:lnSpc>
                <a:spcPct val="100000"/>
              </a:lnSpc>
              <a:spcBef>
                <a:spcPts val="1400"/>
              </a:spcBef>
            </a:pPr>
            <a:r>
              <a:rPr lang="en-CA" sz="20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194" name="Picture 2">
            <a:extLst>
              <a:ext uri="{FF2B5EF4-FFF2-40B4-BE49-F238E27FC236}">
                <a16:creationId xmlns:a16="http://schemas.microsoft.com/office/drawing/2014/main" id="{23551C08-102C-3941-9566-485009AB8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513" y="1410292"/>
            <a:ext cx="6085250" cy="3808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56632" y="5770301"/>
            <a:ext cx="8784771" cy="100274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you can observe that the success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9218" name="Picture 2">
            <a:extLst>
              <a:ext uri="{FF2B5EF4-FFF2-40B4-BE49-F238E27FC236}">
                <a16:creationId xmlns:a16="http://schemas.microsoft.com/office/drawing/2014/main" id="{F2A2E839-CC1B-2A46-97DA-84D26D519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828" y="1531892"/>
            <a:ext cx="5459943" cy="4159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Unique launch sites</a:t>
            </a:r>
          </a:p>
          <a:p>
            <a:pPr>
              <a:lnSpc>
                <a:spcPct val="100000"/>
              </a:lnSpc>
              <a:spcBef>
                <a:spcPts val="1400"/>
              </a:spcBef>
            </a:pPr>
            <a:r>
              <a:rPr lang="en-US" sz="1600" b="0" i="0" dirty="0">
                <a:effectLst/>
                <a:latin typeface="Courier New" panose="02070309020205020404" pitchFamily="49" charset="0"/>
              </a:rPr>
              <a:t>%</a:t>
            </a:r>
            <a:r>
              <a:rPr lang="en-US" sz="1600" b="0" i="0" dirty="0" err="1">
                <a:effectLst/>
                <a:latin typeface="Courier New" panose="02070309020205020404" pitchFamily="49" charset="0"/>
              </a:rPr>
              <a:t>sql</a:t>
            </a:r>
            <a:r>
              <a:rPr lang="en-US" sz="1600" b="0" i="0" dirty="0">
                <a:effectLst/>
                <a:latin typeface="Courier New" panose="02070309020205020404" pitchFamily="49" charset="0"/>
              </a:rPr>
              <a:t> SELECT DISTINCT </a:t>
            </a:r>
            <a:r>
              <a:rPr lang="en-US" sz="1600" b="0" i="0" dirty="0">
                <a:solidFill>
                  <a:srgbClr val="008000"/>
                </a:solidFill>
                <a:effectLst/>
                <a:latin typeface="Courier New" panose="02070309020205020404" pitchFamily="49" charset="0"/>
              </a:rPr>
              <a:t>"</a:t>
            </a:r>
            <a:r>
              <a:rPr lang="en-US" sz="1600" b="0" i="0" dirty="0" err="1">
                <a:solidFill>
                  <a:srgbClr val="008000"/>
                </a:solidFill>
                <a:effectLst/>
                <a:latin typeface="Courier New" panose="02070309020205020404" pitchFamily="49" charset="0"/>
              </a:rPr>
              <a:t>Launch_Site</a:t>
            </a:r>
            <a:r>
              <a:rPr lang="en-US" sz="1600" b="0" i="0" dirty="0">
                <a:solidFill>
                  <a:srgbClr val="008000"/>
                </a:solidFill>
                <a:effectLst/>
                <a:latin typeface="Courier New" panose="02070309020205020404" pitchFamily="49" charset="0"/>
              </a:rPr>
              <a:t>"</a:t>
            </a:r>
            <a:r>
              <a:rPr lang="en-US" sz="1600" b="0" i="0" dirty="0">
                <a:effectLst/>
                <a:latin typeface="Courier New" panose="02070309020205020404" pitchFamily="49" charset="0"/>
              </a:rPr>
              <a:t> FROM SPACEXTABLE;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E904383-0252-BA47-A48B-C7A90B357CCC}"/>
              </a:ext>
            </a:extLst>
          </p:cNvPr>
          <p:cNvPicPr>
            <a:picLocks noChangeAspect="1"/>
          </p:cNvPicPr>
          <p:nvPr/>
        </p:nvPicPr>
        <p:blipFill>
          <a:blip r:embed="rId3"/>
          <a:stretch>
            <a:fillRect/>
          </a:stretch>
        </p:blipFill>
        <p:spPr>
          <a:xfrm>
            <a:off x="4968345" y="3053442"/>
            <a:ext cx="2118932" cy="266652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a:p>
            <a:pPr>
              <a:lnSpc>
                <a:spcPct val="100000"/>
              </a:lnSpc>
              <a:spcBef>
                <a:spcPts val="1400"/>
              </a:spcBef>
            </a:pPr>
            <a:r>
              <a:rPr lang="en-US" sz="1600" b="0" i="0" dirty="0">
                <a:effectLst/>
                <a:latin typeface="Courier New" panose="02070309020205020404" pitchFamily="49" charset="0"/>
              </a:rPr>
              <a:t>%</a:t>
            </a:r>
            <a:r>
              <a:rPr lang="en-US" sz="1600" b="0" i="0" dirty="0" err="1">
                <a:effectLst/>
                <a:latin typeface="Courier New" panose="02070309020205020404" pitchFamily="49" charset="0"/>
              </a:rPr>
              <a:t>sql</a:t>
            </a:r>
            <a:r>
              <a:rPr lang="en-US" sz="1600" b="0" i="0" dirty="0">
                <a:effectLst/>
                <a:latin typeface="Courier New" panose="02070309020205020404" pitchFamily="49" charset="0"/>
              </a:rPr>
              <a:t> SELECT * FROM SPACEXTABLE WHERE </a:t>
            </a:r>
            <a:r>
              <a:rPr lang="en-US" sz="1600" b="0" i="0" dirty="0">
                <a:solidFill>
                  <a:srgbClr val="008000"/>
                </a:solidFill>
                <a:effectLst/>
                <a:latin typeface="Courier New" panose="02070309020205020404" pitchFamily="49" charset="0"/>
              </a:rPr>
              <a:t>"</a:t>
            </a:r>
            <a:r>
              <a:rPr lang="en-US" sz="1600" b="0" i="0" dirty="0" err="1">
                <a:solidFill>
                  <a:srgbClr val="008000"/>
                </a:solidFill>
                <a:effectLst/>
                <a:latin typeface="Courier New" panose="02070309020205020404" pitchFamily="49" charset="0"/>
              </a:rPr>
              <a:t>Launch_Site</a:t>
            </a:r>
            <a:r>
              <a:rPr lang="en-US" sz="1600" b="0" i="0" dirty="0">
                <a:solidFill>
                  <a:srgbClr val="008000"/>
                </a:solidFill>
                <a:effectLst/>
                <a:latin typeface="Courier New" panose="02070309020205020404" pitchFamily="49" charset="0"/>
              </a:rPr>
              <a:t>"</a:t>
            </a:r>
            <a:r>
              <a:rPr lang="en-US" sz="1600" b="0" i="0" dirty="0">
                <a:effectLst/>
                <a:latin typeface="Courier New" panose="02070309020205020404" pitchFamily="49" charset="0"/>
              </a:rPr>
              <a:t> LIKE </a:t>
            </a:r>
            <a:r>
              <a:rPr lang="en-US" sz="1600" b="0" i="0" dirty="0">
                <a:solidFill>
                  <a:srgbClr val="008000"/>
                </a:solidFill>
                <a:effectLst/>
                <a:latin typeface="Courier New" panose="02070309020205020404" pitchFamily="49" charset="0"/>
              </a:rPr>
              <a:t>'CCA%'</a:t>
            </a:r>
            <a:r>
              <a:rPr lang="en-US" sz="1600" b="0" i="0" dirty="0">
                <a:effectLst/>
                <a:latin typeface="Courier New" panose="02070309020205020404" pitchFamily="49" charset="0"/>
              </a:rPr>
              <a:t> LIMIT </a:t>
            </a:r>
            <a:r>
              <a:rPr lang="en-US" sz="1600" b="0" i="0" dirty="0">
                <a:solidFill>
                  <a:srgbClr val="AA5D00"/>
                </a:solidFill>
                <a:effectLst/>
                <a:latin typeface="Courier New" panose="02070309020205020404" pitchFamily="49" charset="0"/>
              </a:rPr>
              <a:t>5</a:t>
            </a:r>
            <a:r>
              <a:rPr lang="en-US" sz="1600" b="0" i="0" dirty="0">
                <a:effectLst/>
                <a:latin typeface="Courier New" panose="02070309020205020404" pitchFamily="49"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93A0CFB-427E-6749-B13A-1CFCCC3EDD79}"/>
              </a:ext>
            </a:extLst>
          </p:cNvPr>
          <p:cNvPicPr>
            <a:picLocks noChangeAspect="1"/>
          </p:cNvPicPr>
          <p:nvPr/>
        </p:nvPicPr>
        <p:blipFill>
          <a:blip r:embed="rId3"/>
          <a:stretch>
            <a:fillRect/>
          </a:stretch>
        </p:blipFill>
        <p:spPr>
          <a:xfrm>
            <a:off x="2328859" y="2790599"/>
            <a:ext cx="7397903" cy="338636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r>
              <a:rPr lang="en-US" sz="1600" b="0" dirty="0">
                <a:solidFill>
                  <a:srgbClr val="0000FF"/>
                </a:solidFill>
                <a:effectLst/>
                <a:latin typeface="Courier New" panose="02070309020205020404" pitchFamily="49" charset="0"/>
              </a:rPr>
              <a:t>%</a:t>
            </a:r>
            <a:r>
              <a:rPr lang="en-US" sz="1600" b="0" dirty="0" err="1">
                <a:solidFill>
                  <a:srgbClr val="0000FF"/>
                </a:solidFill>
                <a:effectLst/>
                <a:latin typeface="Courier New" panose="02070309020205020404" pitchFamily="49" charset="0"/>
              </a:rPr>
              <a:t>sql</a:t>
            </a:r>
            <a:r>
              <a:rPr lang="en-US" sz="1600" b="0" dirty="0">
                <a:solidFill>
                  <a:srgbClr val="0000FF"/>
                </a:solidFill>
                <a:effectLst/>
                <a:latin typeface="Courier New" panose="02070309020205020404" pitchFamily="49" charset="0"/>
              </a:rPr>
              <a:t> SELECT</a:t>
            </a:r>
            <a:r>
              <a:rPr lang="en-US" sz="1600" b="0" dirty="0">
                <a:solidFill>
                  <a:srgbClr val="000000"/>
                </a:solidFill>
                <a:effectLst/>
                <a:latin typeface="Courier New" panose="02070309020205020404" pitchFamily="49" charset="0"/>
              </a:rPr>
              <a:t> </a:t>
            </a:r>
            <a:r>
              <a:rPr lang="en-US" sz="1600" b="0" dirty="0">
                <a:solidFill>
                  <a:srgbClr val="A31515"/>
                </a:solidFill>
                <a:effectLst/>
                <a:latin typeface="Courier New" panose="02070309020205020404" pitchFamily="49" charset="0"/>
              </a:rPr>
              <a:t>"Customer"</a:t>
            </a:r>
            <a:r>
              <a:rPr lang="en-US" sz="1600" b="0" dirty="0">
                <a:solidFill>
                  <a:srgbClr val="000000"/>
                </a:solidFill>
                <a:effectLst/>
                <a:latin typeface="Courier New" panose="02070309020205020404" pitchFamily="49" charset="0"/>
              </a:rPr>
              <a:t>, </a:t>
            </a:r>
            <a:r>
              <a:rPr lang="en-US" sz="1600" b="0" dirty="0">
                <a:solidFill>
                  <a:srgbClr val="008080"/>
                </a:solidFill>
                <a:effectLst/>
                <a:latin typeface="Courier New" panose="02070309020205020404" pitchFamily="49" charset="0"/>
              </a:rPr>
              <a:t>SUM</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"PAYLOAD_MASS__KG_"</a:t>
            </a:r>
            <a:r>
              <a:rPr lang="en-US" sz="1600" b="0" dirty="0">
                <a:solidFill>
                  <a:srgbClr val="000000"/>
                </a:solidFill>
                <a:effectLst/>
                <a:latin typeface="Courier New" panose="02070309020205020404" pitchFamily="49" charset="0"/>
              </a:rPr>
              <a:t>) </a:t>
            </a:r>
            <a:r>
              <a:rPr lang="en-US" sz="1600" b="0" dirty="0">
                <a:solidFill>
                  <a:srgbClr val="0000FF"/>
                </a:solidFill>
                <a:effectLst/>
                <a:latin typeface="Courier New" panose="02070309020205020404" pitchFamily="49" charset="0"/>
              </a:rPr>
              <a:t>AS</a:t>
            </a:r>
            <a:r>
              <a:rPr lang="en-US" sz="1600" b="0" dirty="0">
                <a:solidFill>
                  <a:srgbClr val="000000"/>
                </a:solidFill>
                <a:effectLst/>
                <a:latin typeface="Courier New" panose="02070309020205020404" pitchFamily="49" charset="0"/>
              </a:rPr>
              <a:t> </a:t>
            </a:r>
            <a:r>
              <a:rPr lang="en-US" sz="1600" b="0" dirty="0" err="1">
                <a:solidFill>
                  <a:srgbClr val="001080"/>
                </a:solidFill>
                <a:effectLst/>
                <a:latin typeface="Courier New" panose="02070309020205020404" pitchFamily="49" charset="0"/>
              </a:rPr>
              <a:t>total_payload_mass</a:t>
            </a:r>
            <a:r>
              <a:rPr lang="en-US" sz="1600" b="0" dirty="0">
                <a:solidFill>
                  <a:srgbClr val="000000"/>
                </a:solidFill>
                <a:effectLst/>
                <a:latin typeface="Courier New" panose="02070309020205020404" pitchFamily="49" charset="0"/>
              </a:rPr>
              <a:t> </a:t>
            </a:r>
            <a:r>
              <a:rPr lang="en-US" sz="1600" b="0" dirty="0">
                <a:solidFill>
                  <a:srgbClr val="0000FF"/>
                </a:solidFill>
                <a:effectLst/>
                <a:latin typeface="Courier New" panose="02070309020205020404" pitchFamily="49" charset="0"/>
              </a:rPr>
              <a:t>FROM</a:t>
            </a:r>
            <a:r>
              <a:rPr lang="en-US" sz="1600" b="0" dirty="0">
                <a:solidFill>
                  <a:srgbClr val="000000"/>
                </a:solidFill>
                <a:effectLst/>
                <a:latin typeface="Courier New" panose="02070309020205020404" pitchFamily="49" charset="0"/>
              </a:rPr>
              <a:t> SPACEXTABLE </a:t>
            </a:r>
            <a:r>
              <a:rPr lang="en-US" sz="1600" b="0" dirty="0">
                <a:solidFill>
                  <a:srgbClr val="0000FF"/>
                </a:solidFill>
                <a:effectLst/>
                <a:latin typeface="Courier New" panose="02070309020205020404" pitchFamily="49" charset="0"/>
              </a:rPr>
              <a:t>GROUP BY</a:t>
            </a:r>
            <a:r>
              <a:rPr lang="en-US" sz="1600" b="0" dirty="0">
                <a:solidFill>
                  <a:srgbClr val="000000"/>
                </a:solidFill>
                <a:effectLst/>
                <a:latin typeface="Courier New" panose="02070309020205020404" pitchFamily="49" charset="0"/>
              </a:rPr>
              <a:t> </a:t>
            </a:r>
            <a:r>
              <a:rPr lang="en-US" sz="1600" b="0" dirty="0">
                <a:solidFill>
                  <a:srgbClr val="A31515"/>
                </a:solidFill>
                <a:effectLst/>
                <a:latin typeface="Courier New" panose="02070309020205020404" pitchFamily="49" charset="0"/>
              </a:rPr>
              <a:t>"Customer"</a:t>
            </a:r>
            <a:r>
              <a:rPr lang="en-US" sz="1600" b="0" dirty="0">
                <a:solidFill>
                  <a:srgbClr val="000000"/>
                </a:solidFill>
                <a:effectLst/>
                <a:latin typeface="Courier New" panose="02070309020205020404" pitchFamily="49" charset="0"/>
              </a:rPr>
              <a:t> </a:t>
            </a:r>
            <a:r>
              <a:rPr lang="en-US" sz="1600" b="0" dirty="0">
                <a:solidFill>
                  <a:srgbClr val="0000FF"/>
                </a:solidFill>
                <a:effectLst/>
                <a:latin typeface="Courier New" panose="02070309020205020404" pitchFamily="49" charset="0"/>
              </a:rPr>
              <a:t>HAVING</a:t>
            </a:r>
            <a:r>
              <a:rPr lang="en-US" sz="1600" b="0" dirty="0">
                <a:solidFill>
                  <a:srgbClr val="000000"/>
                </a:solidFill>
                <a:effectLst/>
                <a:latin typeface="Courier New" panose="02070309020205020404" pitchFamily="49" charset="0"/>
              </a:rPr>
              <a:t> </a:t>
            </a:r>
            <a:r>
              <a:rPr lang="en-US" sz="1600" b="0" dirty="0">
                <a:solidFill>
                  <a:srgbClr val="A31515"/>
                </a:solidFill>
                <a:effectLst/>
                <a:latin typeface="Courier New" panose="02070309020205020404" pitchFamily="49" charset="0"/>
              </a:rPr>
              <a:t>"Customer"</a:t>
            </a:r>
            <a:r>
              <a:rPr lang="en-US" sz="1600" b="0" dirty="0">
                <a:solidFill>
                  <a:srgbClr val="000000"/>
                </a:solidFill>
                <a:effectLst/>
                <a:latin typeface="Courier New" panose="02070309020205020404" pitchFamily="49" charset="0"/>
              </a:rPr>
              <a:t> </a:t>
            </a:r>
            <a:r>
              <a:rPr lang="en-US" sz="1600" b="0" dirty="0">
                <a:solidFill>
                  <a:srgbClr val="778899"/>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 </a:t>
            </a:r>
            <a:r>
              <a:rPr lang="en-US" sz="1600" b="0" dirty="0">
                <a:solidFill>
                  <a:srgbClr val="A31515"/>
                </a:solidFill>
                <a:effectLst/>
                <a:latin typeface="Courier New" panose="02070309020205020404" pitchFamily="49" charset="0"/>
              </a:rPr>
              <a:t>'NASA (CRS)'</a:t>
            </a:r>
            <a:r>
              <a:rPr lang="en-US" sz="1600" b="0" dirty="0">
                <a:solidFill>
                  <a:srgbClr val="000000"/>
                </a:solidFill>
                <a:effectLst/>
                <a:latin typeface="Courier New" panose="02070309020205020404" pitchFamily="49" charset="0"/>
              </a:rPr>
              <a: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038A426-E3CD-C340-8F35-C119225C794D}"/>
              </a:ext>
            </a:extLst>
          </p:cNvPr>
          <p:cNvPicPr>
            <a:picLocks noChangeAspect="1"/>
          </p:cNvPicPr>
          <p:nvPr/>
        </p:nvPicPr>
        <p:blipFill>
          <a:blip r:embed="rId3"/>
          <a:stretch>
            <a:fillRect/>
          </a:stretch>
        </p:blipFill>
        <p:spPr>
          <a:xfrm>
            <a:off x="3942625" y="3788227"/>
            <a:ext cx="4306750" cy="135527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a:p>
            <a:r>
              <a:rPr lang="en-US" sz="1600" b="0" dirty="0">
                <a:solidFill>
                  <a:srgbClr val="0000FF"/>
                </a:solidFill>
                <a:effectLst/>
                <a:latin typeface="Courier New" panose="02070309020205020404" pitchFamily="49" charset="0"/>
              </a:rPr>
              <a:t>%</a:t>
            </a:r>
            <a:r>
              <a:rPr lang="en-US" sz="1600" b="0" dirty="0" err="1">
                <a:solidFill>
                  <a:srgbClr val="0000FF"/>
                </a:solidFill>
                <a:effectLst/>
                <a:latin typeface="Courier New" panose="02070309020205020404" pitchFamily="49" charset="0"/>
              </a:rPr>
              <a:t>sql</a:t>
            </a:r>
            <a:r>
              <a:rPr lang="en-US" sz="1600" b="0" dirty="0">
                <a:solidFill>
                  <a:srgbClr val="0000FF"/>
                </a:solidFill>
                <a:effectLst/>
                <a:latin typeface="Courier New" panose="02070309020205020404" pitchFamily="49" charset="0"/>
              </a:rPr>
              <a:t> SELECT</a:t>
            </a:r>
            <a:r>
              <a:rPr lang="en-US" sz="1600" b="0" dirty="0">
                <a:solidFill>
                  <a:srgbClr val="000000"/>
                </a:solidFill>
                <a:effectLst/>
                <a:latin typeface="Courier New" panose="02070309020205020404" pitchFamily="49" charset="0"/>
              </a:rPr>
              <a:t> </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Booster_Version</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 </a:t>
            </a:r>
            <a:r>
              <a:rPr lang="en-US" sz="1600" b="0" dirty="0">
                <a:solidFill>
                  <a:srgbClr val="008080"/>
                </a:solidFill>
                <a:effectLst/>
                <a:latin typeface="Courier New" panose="02070309020205020404" pitchFamily="49" charset="0"/>
              </a:rPr>
              <a:t>AVG</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"PAYLOAD_MASS__KG_"</a:t>
            </a:r>
            <a:r>
              <a:rPr lang="en-US" sz="1600" b="0" dirty="0">
                <a:solidFill>
                  <a:srgbClr val="000000"/>
                </a:solidFill>
                <a:effectLst/>
                <a:latin typeface="Courier New" panose="02070309020205020404" pitchFamily="49" charset="0"/>
              </a:rPr>
              <a:t>) </a:t>
            </a:r>
            <a:r>
              <a:rPr lang="en-US" sz="1600" b="0" dirty="0">
                <a:solidFill>
                  <a:srgbClr val="0000FF"/>
                </a:solidFill>
                <a:effectLst/>
                <a:latin typeface="Courier New" panose="02070309020205020404" pitchFamily="49" charset="0"/>
              </a:rPr>
              <a:t>AS</a:t>
            </a:r>
            <a:r>
              <a:rPr lang="en-US" sz="1600" b="0" dirty="0">
                <a:solidFill>
                  <a:srgbClr val="000000"/>
                </a:solidFill>
                <a:effectLst/>
                <a:latin typeface="Courier New" panose="02070309020205020404" pitchFamily="49" charset="0"/>
              </a:rPr>
              <a:t> </a:t>
            </a:r>
            <a:r>
              <a:rPr lang="en-US" sz="1600" b="0" dirty="0" err="1">
                <a:solidFill>
                  <a:srgbClr val="001080"/>
                </a:solidFill>
                <a:effectLst/>
                <a:latin typeface="Courier New" panose="02070309020205020404" pitchFamily="49" charset="0"/>
              </a:rPr>
              <a:t>average_payload_mass</a:t>
            </a:r>
            <a:r>
              <a:rPr lang="en-US" sz="1600" b="0" dirty="0">
                <a:solidFill>
                  <a:srgbClr val="000000"/>
                </a:solidFill>
                <a:effectLst/>
                <a:latin typeface="Courier New" panose="02070309020205020404" pitchFamily="49" charset="0"/>
              </a:rPr>
              <a:t> </a:t>
            </a:r>
            <a:r>
              <a:rPr lang="en-US" sz="1600" b="0" dirty="0">
                <a:solidFill>
                  <a:srgbClr val="0000FF"/>
                </a:solidFill>
                <a:effectLst/>
                <a:latin typeface="Courier New" panose="02070309020205020404" pitchFamily="49" charset="0"/>
              </a:rPr>
              <a:t>FROM</a:t>
            </a:r>
            <a:r>
              <a:rPr lang="en-US" sz="1600" b="0" dirty="0">
                <a:solidFill>
                  <a:srgbClr val="000000"/>
                </a:solidFill>
                <a:effectLst/>
                <a:latin typeface="Courier New" panose="02070309020205020404" pitchFamily="49" charset="0"/>
              </a:rPr>
              <a:t> SPACEXTABLE </a:t>
            </a:r>
            <a:r>
              <a:rPr lang="en-US" sz="1600" b="0" dirty="0">
                <a:solidFill>
                  <a:srgbClr val="0000FF"/>
                </a:solidFill>
                <a:effectLst/>
                <a:latin typeface="Courier New" panose="02070309020205020404" pitchFamily="49" charset="0"/>
              </a:rPr>
              <a:t>WHERE</a:t>
            </a:r>
            <a:r>
              <a:rPr lang="en-US" sz="1600" b="0" dirty="0">
                <a:solidFill>
                  <a:srgbClr val="000000"/>
                </a:solidFill>
                <a:effectLst/>
                <a:latin typeface="Courier New" panose="02070309020205020404" pitchFamily="49" charset="0"/>
              </a:rPr>
              <a:t> </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Booster_Version</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 </a:t>
            </a:r>
            <a:r>
              <a:rPr lang="en-US" sz="1600" b="0" dirty="0">
                <a:solidFill>
                  <a:srgbClr val="778899"/>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 </a:t>
            </a:r>
            <a:r>
              <a:rPr lang="en-US" sz="1600" b="0" dirty="0">
                <a:solidFill>
                  <a:srgbClr val="A31515"/>
                </a:solidFill>
                <a:effectLst/>
                <a:latin typeface="Courier New" panose="02070309020205020404" pitchFamily="49" charset="0"/>
              </a:rPr>
              <a:t>'F9 v1.1'</a:t>
            </a:r>
            <a:r>
              <a:rPr lang="en-US" sz="1600" b="0" dirty="0">
                <a:solidFill>
                  <a:srgbClr val="000000"/>
                </a:solidFill>
                <a:effectLst/>
                <a:latin typeface="Courier New" panose="02070309020205020404" pitchFamily="49" charset="0"/>
              </a:rPr>
              <a:t>;</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B3D566C-18F0-3943-A42E-5012785A1831}"/>
              </a:ext>
            </a:extLst>
          </p:cNvPr>
          <p:cNvPicPr>
            <a:picLocks noChangeAspect="1"/>
          </p:cNvPicPr>
          <p:nvPr/>
        </p:nvPicPr>
        <p:blipFill>
          <a:blip r:embed="rId3"/>
          <a:stretch>
            <a:fillRect/>
          </a:stretch>
        </p:blipFill>
        <p:spPr>
          <a:xfrm>
            <a:off x="3639847" y="3837214"/>
            <a:ext cx="4514307" cy="142058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a:t>
            </a:r>
            <a:endParaRPr lang="en-US" dirty="0">
              <a:solidFill>
                <a:schemeClr val="accent3">
                  <a:lumMod val="25000"/>
                </a:schemeClr>
              </a:solidFill>
            </a:endParaRPr>
          </a:p>
          <a:p>
            <a:r>
              <a:rPr lang="en-US" sz="1600" b="0" dirty="0">
                <a:solidFill>
                  <a:srgbClr val="0000FF"/>
                </a:solidFill>
                <a:effectLst/>
                <a:latin typeface="Courier New" panose="02070309020205020404" pitchFamily="49" charset="0"/>
              </a:rPr>
              <a:t>%</a:t>
            </a:r>
            <a:r>
              <a:rPr lang="en-US" sz="1600" b="0" dirty="0" err="1">
                <a:solidFill>
                  <a:srgbClr val="0000FF"/>
                </a:solidFill>
                <a:effectLst/>
                <a:latin typeface="Courier New" panose="02070309020205020404" pitchFamily="49" charset="0"/>
              </a:rPr>
              <a:t>sql</a:t>
            </a:r>
            <a:r>
              <a:rPr lang="en-US" sz="1600" b="0" dirty="0">
                <a:solidFill>
                  <a:srgbClr val="0000FF"/>
                </a:solidFill>
                <a:effectLst/>
                <a:latin typeface="Courier New" panose="02070309020205020404" pitchFamily="49" charset="0"/>
              </a:rPr>
              <a:t> SELECT</a:t>
            </a:r>
            <a:r>
              <a:rPr lang="en-US" sz="1600" b="0" dirty="0">
                <a:solidFill>
                  <a:srgbClr val="000000"/>
                </a:solidFill>
                <a:effectLst/>
                <a:latin typeface="Courier New" panose="02070309020205020404" pitchFamily="49" charset="0"/>
              </a:rPr>
              <a:t> </a:t>
            </a:r>
            <a:r>
              <a:rPr lang="en-US" sz="1600" b="0" dirty="0">
                <a:solidFill>
                  <a:srgbClr val="008080"/>
                </a:solidFill>
                <a:effectLst/>
                <a:latin typeface="Courier New" panose="02070309020205020404" pitchFamily="49" charset="0"/>
              </a:rPr>
              <a:t>MIN</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"Date"</a:t>
            </a:r>
            <a:r>
              <a:rPr lang="en-US" sz="1600" b="0" dirty="0">
                <a:solidFill>
                  <a:srgbClr val="000000"/>
                </a:solidFill>
                <a:effectLst/>
                <a:latin typeface="Courier New" panose="02070309020205020404" pitchFamily="49" charset="0"/>
              </a:rPr>
              <a:t>) </a:t>
            </a:r>
            <a:r>
              <a:rPr lang="en-US" sz="1600" b="0" dirty="0">
                <a:solidFill>
                  <a:srgbClr val="0000FF"/>
                </a:solidFill>
                <a:effectLst/>
                <a:latin typeface="Courier New" panose="02070309020205020404" pitchFamily="49" charset="0"/>
              </a:rPr>
              <a:t>AS</a:t>
            </a:r>
            <a:r>
              <a:rPr lang="en-US" sz="1600" b="0" dirty="0">
                <a:solidFill>
                  <a:srgbClr val="000000"/>
                </a:solidFill>
                <a:effectLst/>
                <a:latin typeface="Courier New" panose="02070309020205020404" pitchFamily="49" charset="0"/>
              </a:rPr>
              <a:t> </a:t>
            </a:r>
            <a:r>
              <a:rPr lang="en-US" sz="1600" b="0" dirty="0" err="1">
                <a:solidFill>
                  <a:srgbClr val="001080"/>
                </a:solidFill>
                <a:effectLst/>
                <a:latin typeface="Courier New" panose="02070309020205020404" pitchFamily="49" charset="0"/>
              </a:rPr>
              <a:t>first_successful_landing_date</a:t>
            </a:r>
            <a:r>
              <a:rPr lang="en-US" sz="1600" b="0" dirty="0">
                <a:solidFill>
                  <a:srgbClr val="000000"/>
                </a:solidFill>
                <a:effectLst/>
                <a:latin typeface="Courier New" panose="02070309020205020404" pitchFamily="49" charset="0"/>
              </a:rPr>
              <a:t> \</a:t>
            </a:r>
          </a:p>
          <a:p>
            <a:pPr marL="0" indent="0">
              <a:buNone/>
            </a:pPr>
            <a:r>
              <a:rPr lang="en-US" sz="1600" dirty="0">
                <a:solidFill>
                  <a:srgbClr val="000000"/>
                </a:solidFill>
                <a:latin typeface="Courier New" panose="02070309020205020404" pitchFamily="49" charset="0"/>
              </a:rPr>
              <a:t>  </a:t>
            </a:r>
            <a:r>
              <a:rPr lang="en-US" sz="1600" b="0" dirty="0">
                <a:solidFill>
                  <a:srgbClr val="000000"/>
                </a:solidFill>
                <a:effectLst/>
                <a:latin typeface="Courier New" panose="02070309020205020404" pitchFamily="49" charset="0"/>
              </a:rPr>
              <a:t>FROM SPACEXTABLE WHERE </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Landing_Outcome</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 = </a:t>
            </a:r>
            <a:r>
              <a:rPr lang="en-US" sz="1600" b="0" dirty="0">
                <a:solidFill>
                  <a:srgbClr val="A31515"/>
                </a:solidFill>
                <a:effectLst/>
                <a:latin typeface="Courier New" panose="02070309020205020404" pitchFamily="49" charset="0"/>
              </a:rPr>
              <a:t>'Success (ground pad)'</a:t>
            </a:r>
            <a:r>
              <a:rPr lang="en-US" sz="1600" b="0" dirty="0">
                <a:solidFill>
                  <a:srgbClr val="000000"/>
                </a:solidFill>
                <a:effectLst/>
                <a:latin typeface="Courier New" panose="02070309020205020404" pitchFamily="49" charset="0"/>
              </a:rPr>
              <a: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5305B23-281B-EA44-808F-02783D644F71}"/>
              </a:ext>
            </a:extLst>
          </p:cNvPr>
          <p:cNvPicPr>
            <a:picLocks noChangeAspect="1"/>
          </p:cNvPicPr>
          <p:nvPr/>
        </p:nvPicPr>
        <p:blipFill>
          <a:blip r:embed="rId3"/>
          <a:stretch>
            <a:fillRect/>
          </a:stretch>
        </p:blipFill>
        <p:spPr>
          <a:xfrm>
            <a:off x="3598831" y="3804558"/>
            <a:ext cx="4202973" cy="132261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992086"/>
            <a:ext cx="11233097" cy="4555671"/>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b="1" dirty="0">
                <a:solidFill>
                  <a:schemeClr val="accent3">
                    <a:lumMod val="25000"/>
                  </a:schemeClr>
                </a:solidFill>
                <a:latin typeface="Abadi" panose="020B0604020104020204" pitchFamily="34" charset="0"/>
              </a:rPr>
              <a:t>Summary of methodologies</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SpaceX data collection using SpaceX API &amp; Web Scraping</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SpaceX data wrangling </a:t>
            </a:r>
          </a:p>
          <a:p>
            <a:pPr>
              <a:lnSpc>
                <a:spcPct val="100000"/>
              </a:lnSpc>
              <a:spcBef>
                <a:spcPts val="1400"/>
              </a:spcBef>
              <a:buFontTx/>
              <a:buChar char="-"/>
            </a:pPr>
            <a:r>
              <a:rPr lang="en-US" sz="1800" dirty="0" err="1">
                <a:solidFill>
                  <a:schemeClr val="accent3">
                    <a:lumMod val="25000"/>
                  </a:schemeClr>
                </a:solidFill>
                <a:latin typeface="Abadi" panose="020B0604020104020204" pitchFamily="34" charset="0"/>
              </a:rPr>
              <a:t>SapceX</a:t>
            </a:r>
            <a:r>
              <a:rPr lang="en-US" sz="1800" dirty="0">
                <a:solidFill>
                  <a:schemeClr val="accent3">
                    <a:lumMod val="25000"/>
                  </a:schemeClr>
                </a:solidFill>
                <a:latin typeface="Abadi" panose="020B0604020104020204" pitchFamily="34" charset="0"/>
              </a:rPr>
              <a:t> expletory data analysis</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SpaceX EDA data visualization using matplotlib &amp; seaborn</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SpaceX launch site analysis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SpaceX Machine Learning predictions (Logistic- </a:t>
            </a:r>
            <a:r>
              <a:rPr lang="en-US" sz="1800" dirty="0" err="1">
                <a:solidFill>
                  <a:schemeClr val="accent3">
                    <a:lumMod val="25000"/>
                  </a:schemeClr>
                </a:solidFill>
                <a:latin typeface="Abadi" panose="020B0604020104020204" pitchFamily="34" charset="0"/>
              </a:rPr>
              <a:t>Svm</a:t>
            </a:r>
            <a:r>
              <a:rPr lang="en-US" sz="1800" dirty="0">
                <a:solidFill>
                  <a:schemeClr val="accent3">
                    <a:lumMod val="25000"/>
                  </a:schemeClr>
                </a:solidFill>
                <a:latin typeface="Abadi" panose="020B0604020104020204" pitchFamily="34" charset="0"/>
              </a:rPr>
              <a:t>- Decision tree- KNN)</a:t>
            </a:r>
          </a:p>
          <a:p>
            <a:pPr>
              <a:lnSpc>
                <a:spcPct val="100000"/>
              </a:lnSpc>
              <a:spcBef>
                <a:spcPts val="1400"/>
              </a:spcBef>
            </a:pPr>
            <a:r>
              <a:rPr lang="en-US" sz="1800" b="1"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EDA results</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and Dashboards</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Analysis(Classification)</a:t>
            </a:r>
          </a:p>
          <a:p>
            <a:pPr>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b="1"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sz="1600" b="0" dirty="0">
                <a:solidFill>
                  <a:srgbClr val="0000FF"/>
                </a:solidFill>
                <a:effectLst/>
                <a:latin typeface="Courier New" panose="02070309020205020404" pitchFamily="49" charset="0"/>
              </a:rPr>
              <a:t>%</a:t>
            </a:r>
            <a:r>
              <a:rPr lang="en-US" sz="1600" b="0" dirty="0" err="1">
                <a:solidFill>
                  <a:srgbClr val="0000FF"/>
                </a:solidFill>
                <a:effectLst/>
                <a:latin typeface="Courier New" panose="02070309020205020404" pitchFamily="49" charset="0"/>
              </a:rPr>
              <a:t>sql</a:t>
            </a:r>
            <a:r>
              <a:rPr lang="en-US" sz="1600" b="0" dirty="0">
                <a:solidFill>
                  <a:srgbClr val="0000FF"/>
                </a:solidFill>
                <a:effectLst/>
                <a:latin typeface="Courier New" panose="02070309020205020404" pitchFamily="49" charset="0"/>
              </a:rPr>
              <a:t> SELECT</a:t>
            </a:r>
            <a:r>
              <a:rPr lang="en-US" sz="1600" b="0" dirty="0">
                <a:solidFill>
                  <a:srgbClr val="000000"/>
                </a:solidFill>
                <a:effectLst/>
                <a:latin typeface="Courier New" panose="02070309020205020404" pitchFamily="49" charset="0"/>
              </a:rPr>
              <a:t> </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Booster_Version"</a:t>
            </a:r>
            <a:r>
              <a:rPr lang="en-US" sz="1600" b="0" dirty="0" err="1">
                <a:solidFill>
                  <a:srgbClr val="000000"/>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"PAYLOAD_MASS__KG</a:t>
            </a:r>
            <a:r>
              <a:rPr lang="en-US" sz="1600" b="0" dirty="0">
                <a:solidFill>
                  <a:srgbClr val="A31515"/>
                </a:solidFill>
                <a:effectLst/>
                <a:latin typeface="Courier New" panose="02070309020205020404" pitchFamily="49" charset="0"/>
              </a:rPr>
              <a:t>_"</a:t>
            </a:r>
            <a:r>
              <a:rPr lang="en-US" sz="1600" b="0" dirty="0">
                <a:solidFill>
                  <a:srgbClr val="000000"/>
                </a:solidFill>
                <a:effectLst/>
                <a:latin typeface="Courier New" panose="02070309020205020404" pitchFamily="49" charset="0"/>
              </a:rPr>
              <a:t> </a:t>
            </a:r>
            <a:r>
              <a:rPr lang="en-US" sz="1600" b="0" dirty="0">
                <a:solidFill>
                  <a:srgbClr val="0000FF"/>
                </a:solidFill>
                <a:effectLst/>
                <a:latin typeface="Courier New" panose="02070309020205020404" pitchFamily="49" charset="0"/>
              </a:rPr>
              <a:t>FROM</a:t>
            </a:r>
            <a:r>
              <a:rPr lang="en-US" sz="1600" b="0" dirty="0">
                <a:solidFill>
                  <a:srgbClr val="000000"/>
                </a:solidFill>
                <a:effectLst/>
                <a:latin typeface="Courier New" panose="02070309020205020404" pitchFamily="49" charset="0"/>
              </a:rPr>
              <a:t> \</a:t>
            </a:r>
          </a:p>
          <a:p>
            <a:pPr marL="0" indent="0">
              <a:buNone/>
            </a:pPr>
            <a:r>
              <a:rPr lang="en-US" sz="1600" b="0" dirty="0">
                <a:solidFill>
                  <a:srgbClr val="000000"/>
                </a:solidFill>
                <a:effectLst/>
                <a:latin typeface="Courier New" panose="02070309020205020404" pitchFamily="49" charset="0"/>
              </a:rPr>
              <a:t>  SPACEXTABLE WHERE </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Landing_Outcome</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 = </a:t>
            </a:r>
            <a:r>
              <a:rPr lang="en-US" sz="1600" b="0" dirty="0">
                <a:solidFill>
                  <a:srgbClr val="A31515"/>
                </a:solidFill>
                <a:effectLst/>
                <a:latin typeface="Courier New" panose="02070309020205020404" pitchFamily="49" charset="0"/>
              </a:rPr>
              <a:t>'Success (drone ship)'</a:t>
            </a:r>
            <a:r>
              <a:rPr lang="en-US" sz="1600" b="0" dirty="0">
                <a:solidFill>
                  <a:srgbClr val="000000"/>
                </a:solidFill>
                <a:effectLst/>
                <a:latin typeface="Courier New" panose="02070309020205020404" pitchFamily="49" charset="0"/>
              </a:rPr>
              <a:t> AND     </a:t>
            </a:r>
            <a:r>
              <a:rPr lang="en-US" sz="1600" b="0" dirty="0">
                <a:solidFill>
                  <a:srgbClr val="A31515"/>
                </a:solidFill>
                <a:effectLst/>
                <a:latin typeface="Courier New" panose="02070309020205020404" pitchFamily="49" charset="0"/>
              </a:rPr>
              <a:t>"PAYLOAD_MASS__KG_"</a:t>
            </a:r>
            <a:r>
              <a:rPr lang="en-US" sz="1600" b="0" dirty="0">
                <a:solidFill>
                  <a:srgbClr val="000000"/>
                </a:solidFill>
                <a:effectLst/>
                <a:latin typeface="Courier New" panose="02070309020205020404" pitchFamily="49" charset="0"/>
              </a:rPr>
              <a:t> &gt; </a:t>
            </a:r>
            <a:r>
              <a:rPr lang="en-US" sz="1600" b="0" dirty="0">
                <a:solidFill>
                  <a:srgbClr val="098156"/>
                </a:solidFill>
                <a:effectLst/>
                <a:latin typeface="Courier New" panose="02070309020205020404" pitchFamily="49" charset="0"/>
              </a:rPr>
              <a:t>4000</a:t>
            </a:r>
            <a:r>
              <a:rPr lang="en-US" sz="1600" b="0" dirty="0">
                <a:solidFill>
                  <a:srgbClr val="000000"/>
                </a:solidFill>
                <a:effectLst/>
                <a:latin typeface="Courier New" panose="02070309020205020404" pitchFamily="49" charset="0"/>
              </a:rPr>
              <a:t> AND </a:t>
            </a:r>
            <a:r>
              <a:rPr lang="en-US" sz="1600" b="0" dirty="0">
                <a:solidFill>
                  <a:srgbClr val="A31515"/>
                </a:solidFill>
                <a:effectLst/>
                <a:latin typeface="Courier New" panose="02070309020205020404" pitchFamily="49" charset="0"/>
              </a:rPr>
              <a:t>"PAYLOAD_MASS__KG_"</a:t>
            </a:r>
            <a:r>
              <a:rPr lang="en-US" sz="1600" b="0" dirty="0">
                <a:solidFill>
                  <a:srgbClr val="000000"/>
                </a:solidFill>
                <a:effectLst/>
                <a:latin typeface="Courier New" panose="02070309020205020404" pitchFamily="49" charset="0"/>
              </a:rPr>
              <a:t> &lt; </a:t>
            </a:r>
            <a:r>
              <a:rPr lang="en-US" sz="1600" b="0" dirty="0">
                <a:solidFill>
                  <a:srgbClr val="098156"/>
                </a:solidFill>
                <a:effectLst/>
                <a:latin typeface="Courier New" panose="02070309020205020404" pitchFamily="49" charset="0"/>
              </a:rPr>
              <a:t>6000</a:t>
            </a:r>
            <a:r>
              <a:rPr lang="en-US" sz="1600" b="0" dirty="0">
                <a:solidFill>
                  <a:srgbClr val="000000"/>
                </a:solidFill>
                <a:effectLst/>
                <a:latin typeface="Courier New" panose="02070309020205020404" pitchFamily="49" charset="0"/>
              </a:rPr>
              <a:t>;</a:t>
            </a:r>
          </a:p>
          <a:p>
            <a:pPr marL="0" indent="0">
              <a:buNone/>
            </a:pPr>
            <a:br>
              <a:rPr lang="en-US" sz="1600" b="0" dirty="0">
                <a:solidFill>
                  <a:srgbClr val="000000"/>
                </a:solidFill>
                <a:effectLst/>
                <a:latin typeface="Courier New" panose="02070309020205020404" pitchFamily="49" charset="0"/>
              </a:rPr>
            </a:br>
            <a:endParaRPr lang="en-US" sz="1600" b="0" dirty="0">
              <a:solidFill>
                <a:srgbClr val="000000"/>
              </a:solidFill>
              <a:effectLst/>
              <a:latin typeface="Courier New" panose="02070309020205020404" pitchFamily="49"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61A730D-9237-374A-9121-B5E6BFA532B5}"/>
              </a:ext>
            </a:extLst>
          </p:cNvPr>
          <p:cNvPicPr>
            <a:picLocks noChangeAspect="1"/>
          </p:cNvPicPr>
          <p:nvPr/>
        </p:nvPicPr>
        <p:blipFill>
          <a:blip r:embed="rId3"/>
          <a:stretch>
            <a:fillRect/>
          </a:stretch>
        </p:blipFill>
        <p:spPr>
          <a:xfrm>
            <a:off x="3771899" y="4245192"/>
            <a:ext cx="4000500" cy="19812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r>
              <a:rPr lang="en-US" sz="1600" b="0" dirty="0">
                <a:solidFill>
                  <a:srgbClr val="0000FF"/>
                </a:solidFill>
                <a:effectLst/>
                <a:latin typeface="Courier New" panose="02070309020205020404" pitchFamily="49" charset="0"/>
              </a:rPr>
              <a:t>%</a:t>
            </a:r>
            <a:r>
              <a:rPr lang="en-US" sz="1600" b="0" dirty="0" err="1">
                <a:solidFill>
                  <a:srgbClr val="0000FF"/>
                </a:solidFill>
                <a:effectLst/>
                <a:latin typeface="Courier New" panose="02070309020205020404" pitchFamily="49" charset="0"/>
              </a:rPr>
              <a:t>sql</a:t>
            </a:r>
            <a:r>
              <a:rPr lang="en-US" sz="1600" b="0" dirty="0">
                <a:solidFill>
                  <a:srgbClr val="0000FF"/>
                </a:solidFill>
                <a:effectLst/>
                <a:latin typeface="Courier New" panose="02070309020205020404" pitchFamily="49" charset="0"/>
              </a:rPr>
              <a:t> SELECT</a:t>
            </a:r>
            <a:r>
              <a:rPr lang="en-US" sz="1600" b="0" dirty="0">
                <a:solidFill>
                  <a:srgbClr val="000000"/>
                </a:solidFill>
                <a:effectLst/>
                <a:latin typeface="Courier New" panose="02070309020205020404" pitchFamily="49" charset="0"/>
              </a:rPr>
              <a:t> </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Mission_Outcome</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 </a:t>
            </a:r>
            <a:r>
              <a:rPr lang="en-US" sz="1600" b="0" dirty="0">
                <a:solidFill>
                  <a:srgbClr val="008080"/>
                </a:solidFill>
                <a:effectLst/>
                <a:latin typeface="Courier New" panose="02070309020205020404" pitchFamily="49" charset="0"/>
              </a:rPr>
              <a:t>COUNT</a:t>
            </a:r>
            <a:r>
              <a:rPr lang="en-US" sz="1600" b="0" dirty="0">
                <a:solidFill>
                  <a:srgbClr val="000000"/>
                </a:solidFill>
                <a:effectLst/>
                <a:latin typeface="Courier New" panose="02070309020205020404" pitchFamily="49" charset="0"/>
              </a:rPr>
              <a:t>(</a:t>
            </a:r>
            <a:r>
              <a:rPr lang="en-US" sz="1600" b="0" dirty="0">
                <a:solidFill>
                  <a:srgbClr val="778899"/>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 </a:t>
            </a:r>
            <a:r>
              <a:rPr lang="en-US" sz="1600" b="0" dirty="0">
                <a:solidFill>
                  <a:srgbClr val="0000FF"/>
                </a:solidFill>
                <a:effectLst/>
                <a:latin typeface="Courier New" panose="02070309020205020404" pitchFamily="49" charset="0"/>
              </a:rPr>
              <a:t>AS</a:t>
            </a:r>
            <a:r>
              <a:rPr lang="en-US" sz="1600" b="0" dirty="0">
                <a:solidFill>
                  <a:srgbClr val="000000"/>
                </a:solidFill>
                <a:effectLst/>
                <a:latin typeface="Courier New" panose="02070309020205020404" pitchFamily="49" charset="0"/>
              </a:rPr>
              <a:t> </a:t>
            </a:r>
            <a:r>
              <a:rPr lang="en-US" sz="1600" b="0" dirty="0" err="1">
                <a:solidFill>
                  <a:srgbClr val="001080"/>
                </a:solidFill>
                <a:effectLst/>
                <a:latin typeface="Courier New" panose="02070309020205020404" pitchFamily="49" charset="0"/>
              </a:rPr>
              <a:t>total_count</a:t>
            </a:r>
            <a:r>
              <a:rPr lang="en-US" sz="1600" b="0" dirty="0">
                <a:solidFill>
                  <a:srgbClr val="000000"/>
                </a:solidFill>
                <a:effectLst/>
                <a:latin typeface="Courier New" panose="02070309020205020404" pitchFamily="49" charset="0"/>
              </a:rPr>
              <a:t> </a:t>
            </a:r>
            <a:r>
              <a:rPr lang="en-US" sz="1600" b="0" dirty="0">
                <a:solidFill>
                  <a:srgbClr val="0000FF"/>
                </a:solidFill>
                <a:effectLst/>
                <a:latin typeface="Courier New" panose="02070309020205020404" pitchFamily="49" charset="0"/>
              </a:rPr>
              <a:t>FROM</a:t>
            </a:r>
            <a:r>
              <a:rPr lang="en-US" sz="1600" b="0" dirty="0">
                <a:solidFill>
                  <a:srgbClr val="000000"/>
                </a:solidFill>
                <a:effectLst/>
                <a:latin typeface="Courier New" panose="02070309020205020404" pitchFamily="49" charset="0"/>
              </a:rPr>
              <a:t> SPACEXTABLE \</a:t>
            </a:r>
          </a:p>
          <a:p>
            <a:pPr marL="0" indent="0">
              <a:buNone/>
            </a:pPr>
            <a:r>
              <a:rPr lang="en-US" sz="1600" b="0" dirty="0">
                <a:solidFill>
                  <a:srgbClr val="000000"/>
                </a:solidFill>
                <a:effectLst/>
                <a:latin typeface="Courier New" panose="02070309020205020404" pitchFamily="49" charset="0"/>
              </a:rPr>
              <a:t>GROUP BY </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Mission_Outcome</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74AFA70-52D0-0A48-A62E-E0D494DA828D}"/>
              </a:ext>
            </a:extLst>
          </p:cNvPr>
          <p:cNvPicPr>
            <a:picLocks noChangeAspect="1"/>
          </p:cNvPicPr>
          <p:nvPr/>
        </p:nvPicPr>
        <p:blipFill>
          <a:blip r:embed="rId3"/>
          <a:stretch>
            <a:fillRect/>
          </a:stretch>
        </p:blipFill>
        <p:spPr>
          <a:xfrm>
            <a:off x="3520404" y="3429000"/>
            <a:ext cx="4253279" cy="210638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a:t>
            </a:r>
          </a:p>
          <a:p>
            <a:r>
              <a:rPr lang="en-US" sz="1600" b="0" dirty="0">
                <a:solidFill>
                  <a:srgbClr val="0000FF"/>
                </a:solidFill>
                <a:effectLst/>
                <a:latin typeface="Courier New" panose="02070309020205020404" pitchFamily="49" charset="0"/>
              </a:rPr>
              <a:t>%</a:t>
            </a:r>
            <a:r>
              <a:rPr lang="en-US" sz="1600" b="0" dirty="0" err="1">
                <a:solidFill>
                  <a:srgbClr val="0000FF"/>
                </a:solidFill>
                <a:effectLst/>
                <a:latin typeface="Courier New" panose="02070309020205020404" pitchFamily="49" charset="0"/>
              </a:rPr>
              <a:t>sql</a:t>
            </a:r>
            <a:r>
              <a:rPr lang="en-US" sz="1600" b="0" dirty="0">
                <a:solidFill>
                  <a:srgbClr val="0000FF"/>
                </a:solidFill>
                <a:effectLst/>
                <a:latin typeface="Courier New" panose="02070309020205020404" pitchFamily="49" charset="0"/>
              </a:rPr>
              <a:t> SELECT</a:t>
            </a:r>
            <a:r>
              <a:rPr lang="en-US" sz="1600" b="0" dirty="0">
                <a:solidFill>
                  <a:srgbClr val="000000"/>
                </a:solidFill>
                <a:effectLst/>
                <a:latin typeface="Courier New" panose="02070309020205020404" pitchFamily="49" charset="0"/>
              </a:rPr>
              <a:t> </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Booster_Version</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 </a:t>
            </a:r>
            <a:r>
              <a:rPr lang="en-US" sz="1600" b="0" dirty="0">
                <a:solidFill>
                  <a:srgbClr val="0000FF"/>
                </a:solidFill>
                <a:effectLst/>
                <a:latin typeface="Courier New" panose="02070309020205020404" pitchFamily="49" charset="0"/>
              </a:rPr>
              <a:t>FROM</a:t>
            </a:r>
            <a:r>
              <a:rPr lang="en-US" sz="1600" b="0" dirty="0">
                <a:solidFill>
                  <a:srgbClr val="000000"/>
                </a:solidFill>
                <a:effectLst/>
                <a:latin typeface="Courier New" panose="02070309020205020404" pitchFamily="49" charset="0"/>
              </a:rPr>
              <a:t> SPACEXTABLE </a:t>
            </a:r>
            <a:r>
              <a:rPr lang="en-US" sz="1600" b="0" dirty="0">
                <a:solidFill>
                  <a:srgbClr val="0000FF"/>
                </a:solidFill>
                <a:effectLst/>
                <a:latin typeface="Courier New" panose="02070309020205020404" pitchFamily="49" charset="0"/>
              </a:rPr>
              <a:t>WHERE</a:t>
            </a:r>
            <a:r>
              <a:rPr lang="en-US" sz="1600" b="0" dirty="0">
                <a:solidFill>
                  <a:srgbClr val="000000"/>
                </a:solidFill>
                <a:effectLst/>
                <a:latin typeface="Courier New" panose="02070309020205020404" pitchFamily="49" charset="0"/>
              </a:rPr>
              <a:t> \</a:t>
            </a:r>
          </a:p>
          <a:p>
            <a:pPr marL="0" indent="0">
              <a:buNone/>
            </a:pPr>
            <a:r>
              <a:rPr lang="en-US" sz="1600" b="0" dirty="0">
                <a:solidFill>
                  <a:srgbClr val="A31515"/>
                </a:solidFill>
                <a:effectLst/>
                <a:latin typeface="Courier New" panose="02070309020205020404" pitchFamily="49" charset="0"/>
              </a:rPr>
              <a:t>"PAYLOAD_MASS__KG_"</a:t>
            </a:r>
            <a:r>
              <a:rPr lang="en-US" sz="1600" b="0" dirty="0">
                <a:solidFill>
                  <a:srgbClr val="000000"/>
                </a:solidFill>
                <a:effectLst/>
                <a:latin typeface="Courier New" panose="02070309020205020404" pitchFamily="49" charset="0"/>
              </a:rPr>
              <a:t> = (SELECT MAX(</a:t>
            </a:r>
            <a:r>
              <a:rPr lang="en-US" sz="1600" b="0" dirty="0">
                <a:solidFill>
                  <a:srgbClr val="A31515"/>
                </a:solidFill>
                <a:effectLst/>
                <a:latin typeface="Courier New" panose="02070309020205020404" pitchFamily="49" charset="0"/>
              </a:rPr>
              <a:t>"PAYLOAD_MASS__KG_"</a:t>
            </a:r>
            <a:r>
              <a:rPr lang="en-US" sz="1600" b="0" dirty="0">
                <a:solidFill>
                  <a:srgbClr val="000000"/>
                </a:solidFill>
                <a:effectLst/>
                <a:latin typeface="Courier New" panose="02070309020205020404" pitchFamily="49" charset="0"/>
              </a:rPr>
              <a:t>)FROM SPACEXTABLE);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4926F8B-3A64-C64B-B123-BB237A8C2F47}"/>
              </a:ext>
            </a:extLst>
          </p:cNvPr>
          <p:cNvPicPr>
            <a:picLocks noChangeAspect="1"/>
          </p:cNvPicPr>
          <p:nvPr/>
        </p:nvPicPr>
        <p:blipFill>
          <a:blip r:embed="rId3"/>
          <a:stretch>
            <a:fillRect/>
          </a:stretch>
        </p:blipFill>
        <p:spPr>
          <a:xfrm>
            <a:off x="4227911" y="3262190"/>
            <a:ext cx="2829785" cy="316502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r>
              <a:rPr lang="en-US" sz="1600" b="0" dirty="0">
                <a:solidFill>
                  <a:srgbClr val="0000FF"/>
                </a:solidFill>
                <a:effectLst/>
                <a:latin typeface="Courier New" panose="02070309020205020404" pitchFamily="49" charset="0"/>
              </a:rPr>
              <a:t>%</a:t>
            </a:r>
            <a:r>
              <a:rPr lang="en-US" sz="1600" b="0" dirty="0" err="1">
                <a:solidFill>
                  <a:srgbClr val="0000FF"/>
                </a:solidFill>
                <a:effectLst/>
                <a:latin typeface="Courier New" panose="02070309020205020404" pitchFamily="49" charset="0"/>
              </a:rPr>
              <a:t>sql</a:t>
            </a:r>
            <a:r>
              <a:rPr lang="en-US" sz="1600" b="0" dirty="0">
                <a:solidFill>
                  <a:srgbClr val="0000FF"/>
                </a:solidFill>
                <a:effectLst/>
                <a:latin typeface="Courier New" panose="02070309020205020404" pitchFamily="49" charset="0"/>
              </a:rPr>
              <a:t> SELECT</a:t>
            </a:r>
            <a:r>
              <a:rPr lang="en-US" sz="1600" b="0" dirty="0">
                <a:solidFill>
                  <a:srgbClr val="000000"/>
                </a:solidFill>
                <a:effectLst/>
                <a:latin typeface="Courier New" panose="02070309020205020404" pitchFamily="49" charset="0"/>
              </a:rPr>
              <a:t> </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Landing_Outcome</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 </a:t>
            </a:r>
            <a:r>
              <a:rPr lang="en-US" sz="1600" b="0" dirty="0">
                <a:solidFill>
                  <a:srgbClr val="008080"/>
                </a:solidFill>
                <a:effectLst/>
                <a:latin typeface="Courier New" panose="02070309020205020404" pitchFamily="49" charset="0"/>
              </a:rPr>
              <a:t>COUNT</a:t>
            </a:r>
            <a:r>
              <a:rPr lang="en-US" sz="1600" b="0" dirty="0">
                <a:solidFill>
                  <a:srgbClr val="000000"/>
                </a:solidFill>
                <a:effectLst/>
                <a:latin typeface="Courier New" panose="02070309020205020404" pitchFamily="49" charset="0"/>
              </a:rPr>
              <a:t>(</a:t>
            </a:r>
            <a:r>
              <a:rPr lang="en-US" sz="1600" b="0" dirty="0">
                <a:solidFill>
                  <a:srgbClr val="778899"/>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 </a:t>
            </a:r>
            <a:r>
              <a:rPr lang="en-US" sz="1600" b="0" dirty="0">
                <a:solidFill>
                  <a:srgbClr val="0000FF"/>
                </a:solidFill>
                <a:effectLst/>
                <a:latin typeface="Courier New" panose="02070309020205020404" pitchFamily="49" charset="0"/>
              </a:rPr>
              <a:t>AS</a:t>
            </a:r>
            <a:r>
              <a:rPr lang="en-US" sz="1600" b="0" dirty="0">
                <a:solidFill>
                  <a:srgbClr val="000000"/>
                </a:solidFill>
                <a:effectLst/>
                <a:latin typeface="Courier New" panose="02070309020205020404" pitchFamily="49" charset="0"/>
              </a:rPr>
              <a:t> </a:t>
            </a:r>
            <a:r>
              <a:rPr lang="en-US" sz="1600" b="0" dirty="0" err="1">
                <a:solidFill>
                  <a:srgbClr val="001080"/>
                </a:solidFill>
                <a:effectLst/>
                <a:latin typeface="Courier New" panose="02070309020205020404" pitchFamily="49" charset="0"/>
              </a:rPr>
              <a:t>outcome_count</a:t>
            </a:r>
            <a:r>
              <a:rPr lang="en-US" sz="1600" b="0" dirty="0">
                <a:solidFill>
                  <a:srgbClr val="000000"/>
                </a:solidFill>
                <a:effectLst/>
                <a:latin typeface="Courier New" panose="02070309020205020404" pitchFamily="49" charset="0"/>
              </a:rPr>
              <a:t> </a:t>
            </a:r>
            <a:r>
              <a:rPr lang="en-US" sz="1600" b="0" dirty="0">
                <a:solidFill>
                  <a:srgbClr val="0000FF"/>
                </a:solidFill>
                <a:effectLst/>
                <a:latin typeface="Courier New" panose="02070309020205020404" pitchFamily="49" charset="0"/>
              </a:rPr>
              <a:t>FROM</a:t>
            </a:r>
            <a:r>
              <a:rPr lang="en-US" sz="1600" b="0" dirty="0">
                <a:solidFill>
                  <a:srgbClr val="000000"/>
                </a:solidFill>
                <a:effectLst/>
                <a:latin typeface="Courier New" panose="02070309020205020404" pitchFamily="49" charset="0"/>
              </a:rPr>
              <a:t> SPACEXTABLE \</a:t>
            </a:r>
          </a:p>
          <a:p>
            <a:pPr marL="0" indent="0">
              <a:buNone/>
            </a:pPr>
            <a:r>
              <a:rPr lang="en-US" sz="1600" b="0" dirty="0">
                <a:solidFill>
                  <a:srgbClr val="000000"/>
                </a:solidFill>
                <a:effectLst/>
                <a:latin typeface="Courier New" panose="02070309020205020404" pitchFamily="49" charset="0"/>
              </a:rPr>
              <a:t>WHERE </a:t>
            </a:r>
            <a:r>
              <a:rPr lang="en-US" sz="1600" b="0" dirty="0">
                <a:solidFill>
                  <a:srgbClr val="A31515"/>
                </a:solidFill>
                <a:effectLst/>
                <a:latin typeface="Courier New" panose="02070309020205020404" pitchFamily="49" charset="0"/>
              </a:rPr>
              <a:t>"Date"</a:t>
            </a:r>
            <a:r>
              <a:rPr lang="en-US" sz="1600" b="0" dirty="0">
                <a:solidFill>
                  <a:srgbClr val="000000"/>
                </a:solidFill>
                <a:effectLst/>
                <a:latin typeface="Courier New" panose="02070309020205020404" pitchFamily="49" charset="0"/>
              </a:rPr>
              <a:t> BETWEEN </a:t>
            </a:r>
            <a:r>
              <a:rPr lang="en-US" sz="1600" b="0" dirty="0">
                <a:solidFill>
                  <a:srgbClr val="A31515"/>
                </a:solidFill>
                <a:effectLst/>
                <a:latin typeface="Courier New" panose="02070309020205020404" pitchFamily="49" charset="0"/>
              </a:rPr>
              <a:t>'2010-06-04'</a:t>
            </a:r>
            <a:r>
              <a:rPr lang="en-US" sz="1600" b="0" dirty="0">
                <a:solidFill>
                  <a:srgbClr val="000000"/>
                </a:solidFill>
                <a:effectLst/>
                <a:latin typeface="Courier New" panose="02070309020205020404" pitchFamily="49" charset="0"/>
              </a:rPr>
              <a:t> AND </a:t>
            </a:r>
            <a:r>
              <a:rPr lang="en-US" sz="1600" b="0" dirty="0">
                <a:solidFill>
                  <a:srgbClr val="A31515"/>
                </a:solidFill>
                <a:effectLst/>
                <a:latin typeface="Courier New" panose="02070309020205020404" pitchFamily="49" charset="0"/>
              </a:rPr>
              <a:t>'2017-03-20'</a:t>
            </a:r>
            <a:r>
              <a:rPr lang="en-US" sz="1600" b="0" dirty="0">
                <a:solidFill>
                  <a:srgbClr val="000000"/>
                </a:solidFill>
                <a:effectLst/>
                <a:latin typeface="Courier New" panose="02070309020205020404" pitchFamily="49" charset="0"/>
              </a:rPr>
              <a:t> \</a:t>
            </a:r>
          </a:p>
          <a:p>
            <a:pPr marL="0" indent="0">
              <a:buNone/>
            </a:pPr>
            <a:r>
              <a:rPr lang="en-US" sz="1600" b="0" dirty="0">
                <a:solidFill>
                  <a:srgbClr val="000000"/>
                </a:solidFill>
                <a:effectLst/>
                <a:latin typeface="Courier New" panose="02070309020205020404" pitchFamily="49" charset="0"/>
              </a:rPr>
              <a:t>GROUP BY </a:t>
            </a:r>
            <a:r>
              <a:rPr lang="en-US" sz="1600" b="0" dirty="0">
                <a:solidFill>
                  <a:srgbClr val="A31515"/>
                </a:solidFill>
                <a:effectLst/>
                <a:latin typeface="Courier New" panose="02070309020205020404" pitchFamily="49" charset="0"/>
              </a:rPr>
              <a:t>"</a:t>
            </a:r>
            <a:r>
              <a:rPr lang="en-US" sz="1600" b="0" dirty="0" err="1">
                <a:solidFill>
                  <a:srgbClr val="A31515"/>
                </a:solidFill>
                <a:effectLst/>
                <a:latin typeface="Courier New" panose="02070309020205020404" pitchFamily="49" charset="0"/>
              </a:rPr>
              <a:t>Landing_Outcome</a:t>
            </a:r>
            <a:r>
              <a:rPr lang="en-US" sz="1600" b="0" dirty="0">
                <a:solidFill>
                  <a:srgbClr val="A31515"/>
                </a:solidFill>
                <a:effectLst/>
                <a:latin typeface="Courier New" panose="02070309020205020404" pitchFamily="49" charset="0"/>
              </a:rPr>
              <a:t>"</a:t>
            </a:r>
            <a:r>
              <a:rPr lang="en-US" sz="1600" b="0" dirty="0">
                <a:solidFill>
                  <a:srgbClr val="000000"/>
                </a:solidFill>
                <a:effectLst/>
                <a:latin typeface="Courier New" panose="02070309020205020404" pitchFamily="49" charset="0"/>
              </a:rPr>
              <a:t> \</a:t>
            </a:r>
          </a:p>
          <a:p>
            <a:pPr marL="0" indent="0">
              <a:buNone/>
            </a:pPr>
            <a:r>
              <a:rPr lang="en-US" sz="1600" b="0" dirty="0">
                <a:solidFill>
                  <a:srgbClr val="000000"/>
                </a:solidFill>
                <a:effectLst/>
                <a:latin typeface="Courier New" panose="02070309020205020404" pitchFamily="49" charset="0"/>
              </a:rPr>
              <a:t>ORDER BY </a:t>
            </a:r>
            <a:r>
              <a:rPr lang="en-US" sz="1600" b="0" dirty="0" err="1">
                <a:solidFill>
                  <a:srgbClr val="000000"/>
                </a:solidFill>
                <a:effectLst/>
                <a:latin typeface="Courier New" panose="02070309020205020404" pitchFamily="49" charset="0"/>
              </a:rPr>
              <a:t>outcome_count</a:t>
            </a:r>
            <a:r>
              <a:rPr lang="en-US" sz="1600" b="0" dirty="0">
                <a:solidFill>
                  <a:srgbClr val="000000"/>
                </a:solidFill>
                <a:effectLst/>
                <a:latin typeface="Courier New" panose="02070309020205020404" pitchFamily="49" charset="0"/>
              </a:rPr>
              <a:t> DESC;</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D581641-5BE3-1B4A-AE2C-6CB91FBA3FDA}"/>
              </a:ext>
            </a:extLst>
          </p:cNvPr>
          <p:cNvPicPr>
            <a:picLocks noChangeAspect="1"/>
          </p:cNvPicPr>
          <p:nvPr/>
        </p:nvPicPr>
        <p:blipFill>
          <a:blip r:embed="rId3"/>
          <a:stretch>
            <a:fillRect/>
          </a:stretch>
        </p:blipFill>
        <p:spPr>
          <a:xfrm>
            <a:off x="6466112" y="3736236"/>
            <a:ext cx="3199493" cy="272012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47082"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733461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879089"/>
            <a:ext cx="9745589" cy="1178832"/>
          </a:xfrm>
          <a:prstGeom prst="rect">
            <a:avLst/>
          </a:prstGeom>
        </p:spPr>
        <p:txBody>
          <a:bodyPr lIns="91440" tIns="45720" rIns="91440" bIns="45720" anchor="t">
            <a:normAutofit/>
          </a:bodyPr>
          <a:lstStyle/>
          <a:p>
            <a:pPr algn="just">
              <a:lnSpc>
                <a:spcPct val="100000"/>
              </a:lnSpc>
              <a:spcBef>
                <a:spcPts val="1400"/>
              </a:spcBef>
            </a:pPr>
            <a:r>
              <a:rPr lang="en-US" sz="1800" dirty="0">
                <a:solidFill>
                  <a:schemeClr val="accent3">
                    <a:lumMod val="25000"/>
                  </a:schemeClr>
                </a:solidFill>
                <a:latin typeface="Abadi"/>
              </a:rPr>
              <a:t>Launch site KSC LC-39A has the highest launch success rate at 42% followed by CCAFS LC-40 at 29%, VAFB SLC-4E at 17% and lastly launch site CCAFS SLC-40 with a success rate of 13%</a:t>
            </a:r>
          </a:p>
          <a:p>
            <a:pPr algn="just">
              <a:lnSpc>
                <a:spcPct val="100000"/>
              </a:lnSpc>
              <a:spcBef>
                <a:spcPts val="1400"/>
              </a:spcBef>
            </a:pPr>
            <a:endParaRPr lang="en-US" sz="2000" dirty="0">
              <a:solidFill>
                <a:schemeClr val="accent3">
                  <a:lumMod val="25000"/>
                </a:schemeClr>
              </a:solidFill>
              <a:latin typeface="Abadi"/>
            </a:endParaRPr>
          </a:p>
          <a:p>
            <a:pPr algn="just">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Pie-Chart for launch success count for all sites</a:t>
            </a:r>
          </a:p>
        </p:txBody>
      </p:sp>
      <p:pic>
        <p:nvPicPr>
          <p:cNvPr id="4" name="Picture 3">
            <a:extLst>
              <a:ext uri="{FF2B5EF4-FFF2-40B4-BE49-F238E27FC236}">
                <a16:creationId xmlns:a16="http://schemas.microsoft.com/office/drawing/2014/main" id="{06357342-FC0B-C342-850B-12897814DA43}"/>
              </a:ext>
            </a:extLst>
          </p:cNvPr>
          <p:cNvPicPr>
            <a:picLocks noChangeAspect="1"/>
          </p:cNvPicPr>
          <p:nvPr/>
        </p:nvPicPr>
        <p:blipFill>
          <a:blip r:embed="rId3"/>
          <a:stretch>
            <a:fillRect/>
          </a:stretch>
        </p:blipFill>
        <p:spPr>
          <a:xfrm>
            <a:off x="1834243" y="1463106"/>
            <a:ext cx="8523514" cy="434274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53353" y="6162448"/>
            <a:ext cx="9748915" cy="1391104"/>
          </a:xfrm>
          <a:prstGeom prst="rect">
            <a:avLst/>
          </a:prstGeom>
        </p:spPr>
        <p:txBody>
          <a:bodyPr lIns="91440" tIns="45720" rIns="91440" bIns="45720" anchor="t">
            <a:normAutofit/>
          </a:bodyPr>
          <a:lstStyle/>
          <a:p>
            <a:pPr algn="just">
              <a:lnSpc>
                <a:spcPct val="100000"/>
              </a:lnSpc>
              <a:spcBef>
                <a:spcPts val="1400"/>
              </a:spcBef>
            </a:pPr>
            <a:r>
              <a:rPr lang="en-US" sz="1800" dirty="0">
                <a:solidFill>
                  <a:schemeClr val="accent3">
                    <a:lumMod val="25000"/>
                  </a:schemeClr>
                </a:solidFill>
                <a:latin typeface="Abadi"/>
              </a:rPr>
              <a:t>Launch site CCAFS LC-40 had the 2ndhighest success ratio of 73% success against 27% failed launches</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for the launch site with 2ndhighest launch success ratio</a:t>
            </a:r>
          </a:p>
        </p:txBody>
      </p:sp>
      <p:pic>
        <p:nvPicPr>
          <p:cNvPr id="4" name="Picture 3">
            <a:extLst>
              <a:ext uri="{FF2B5EF4-FFF2-40B4-BE49-F238E27FC236}">
                <a16:creationId xmlns:a16="http://schemas.microsoft.com/office/drawing/2014/main" id="{4FBB18F3-1477-FC4F-985D-520629164F53}"/>
              </a:ext>
            </a:extLst>
          </p:cNvPr>
          <p:cNvPicPr>
            <a:picLocks noChangeAspect="1"/>
          </p:cNvPicPr>
          <p:nvPr/>
        </p:nvPicPr>
        <p:blipFill>
          <a:blip r:embed="rId3"/>
          <a:stretch>
            <a:fillRect/>
          </a:stretch>
        </p:blipFill>
        <p:spPr>
          <a:xfrm>
            <a:off x="1692049" y="1537937"/>
            <a:ext cx="8807901" cy="448763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94116" y="5791607"/>
            <a:ext cx="9472290" cy="835932"/>
          </a:xfrm>
          <a:prstGeom prst="rect">
            <a:avLst/>
          </a:prstGeom>
        </p:spPr>
        <p:txBody>
          <a:bodyPr lIns="91440" tIns="45720" rIns="91440" bIns="45720" anchor="t">
            <a:normAutofit/>
          </a:bodyPr>
          <a:lstStyle/>
          <a:p>
            <a:pPr algn="just">
              <a:lnSpc>
                <a:spcPct val="100000"/>
              </a:lnSpc>
              <a:spcBef>
                <a:spcPts val="1400"/>
              </a:spcBef>
            </a:pPr>
            <a:r>
              <a:rPr lang="en-US" sz="1800" dirty="0">
                <a:solidFill>
                  <a:schemeClr val="accent3">
                    <a:lumMod val="25000"/>
                  </a:schemeClr>
                </a:solidFill>
                <a:latin typeface="Abadi" panose="020B0604020104020204" pitchFamily="34" charset="0"/>
              </a:rPr>
              <a:t>For Launch site CCAFS LC-40 the booster version FT has the largest success rate from a payload mass of &gt;2000kg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4" name="Picture 3">
            <a:extLst>
              <a:ext uri="{FF2B5EF4-FFF2-40B4-BE49-F238E27FC236}">
                <a16:creationId xmlns:a16="http://schemas.microsoft.com/office/drawing/2014/main" id="{9BABFBAB-775C-7E4E-BDBF-0380A6299666}"/>
              </a:ext>
            </a:extLst>
          </p:cNvPr>
          <p:cNvPicPr>
            <a:picLocks noChangeAspect="1"/>
          </p:cNvPicPr>
          <p:nvPr/>
        </p:nvPicPr>
        <p:blipFill>
          <a:blip r:embed="rId3"/>
          <a:stretch>
            <a:fillRect/>
          </a:stretch>
        </p:blipFill>
        <p:spPr>
          <a:xfrm>
            <a:off x="1294116" y="1535050"/>
            <a:ext cx="9603768" cy="1096268"/>
          </a:xfrm>
          <a:prstGeom prst="rect">
            <a:avLst/>
          </a:prstGeom>
        </p:spPr>
      </p:pic>
      <p:pic>
        <p:nvPicPr>
          <p:cNvPr id="7" name="Picture 6">
            <a:extLst>
              <a:ext uri="{FF2B5EF4-FFF2-40B4-BE49-F238E27FC236}">
                <a16:creationId xmlns:a16="http://schemas.microsoft.com/office/drawing/2014/main" id="{E1679C73-9AD2-A54D-B71C-187919F344D3}"/>
              </a:ext>
            </a:extLst>
          </p:cNvPr>
          <p:cNvPicPr>
            <a:picLocks noChangeAspect="1"/>
          </p:cNvPicPr>
          <p:nvPr/>
        </p:nvPicPr>
        <p:blipFill>
          <a:blip r:embed="rId4"/>
          <a:stretch>
            <a:fillRect/>
          </a:stretch>
        </p:blipFill>
        <p:spPr>
          <a:xfrm>
            <a:off x="3124896" y="2554327"/>
            <a:ext cx="5942207" cy="323728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47082"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1290394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14107" y="1886171"/>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built models accuracy on test data</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A7DBA2D-AD9B-6A49-ABC9-70981D2B132E}"/>
              </a:ext>
            </a:extLst>
          </p:cNvPr>
          <p:cNvPicPr>
            <a:picLocks noChangeAspect="1"/>
          </p:cNvPicPr>
          <p:nvPr/>
        </p:nvPicPr>
        <p:blipFill>
          <a:blip r:embed="rId3"/>
          <a:stretch>
            <a:fillRect/>
          </a:stretch>
        </p:blipFill>
        <p:spPr>
          <a:xfrm>
            <a:off x="3602865" y="2855404"/>
            <a:ext cx="4849892" cy="284235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949902"/>
            <a:ext cx="7532160" cy="447730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t>
            </a:r>
          </a:p>
          <a:p>
            <a:pPr marL="0" indent="0" algn="just">
              <a:lnSpc>
                <a:spcPct val="120000"/>
              </a:lnSpc>
              <a:spcBef>
                <a:spcPts val="1400"/>
              </a:spcBef>
              <a:buNone/>
            </a:pPr>
            <a:r>
              <a:rPr lang="en-US" sz="2200" dirty="0">
                <a:solidFill>
                  <a:schemeClr val="accent3">
                    <a:lumMod val="25000"/>
                  </a:schemeClr>
                </a:solidFill>
                <a:latin typeface="Abadi" panose="020B0604020104020204" pitchFamily="34" charset="0"/>
              </a:rPr>
              <a:t>     SpaceX advertises Falcon 9 rocket launches on its website with a cost of 62 million dollars; other providers cost upward of 165 million dollars each, much of the savings is because SpaceX can reuse the first stage. </a:t>
            </a:r>
            <a:r>
              <a:rPr lang="en-US" sz="2200" b="1" dirty="0">
                <a:solidFill>
                  <a:schemeClr val="accent3">
                    <a:lumMod val="25000"/>
                  </a:schemeClr>
                </a:solidFill>
                <a:latin typeface="Abadi" panose="020B0604020104020204" pitchFamily="34" charset="0"/>
              </a:rPr>
              <a:t>Therefore if we can determine if the first stage will land, we can determine the cost of a launch.</a:t>
            </a:r>
            <a:r>
              <a:rPr lang="en-US" sz="2200" dirty="0">
                <a:solidFill>
                  <a:schemeClr val="accent3">
                    <a:lumMod val="25000"/>
                  </a:schemeClr>
                </a:solidFill>
                <a:latin typeface="Abadi" panose="020B0604020104020204" pitchFamily="34" charset="0"/>
              </a:rPr>
              <a:t> This information can be used if an alternate company wants to bid against SpaceX for a rocket launch.</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lgn="just">
              <a:lnSpc>
                <a:spcPct val="120000"/>
              </a:lnSpc>
              <a:spcBef>
                <a:spcPts val="1400"/>
              </a:spcBef>
              <a:buNone/>
            </a:pPr>
            <a:r>
              <a:rPr lang="en-US" sz="2200" dirty="0">
                <a:solidFill>
                  <a:schemeClr val="accent3">
                    <a:lumMod val="25000"/>
                  </a:schemeClr>
                </a:solidFill>
                <a:latin typeface="Abadi" panose="020B0604020104020204" pitchFamily="34" charset="0"/>
              </a:rPr>
              <a:t>     In this project, the goal is to predict if the Falcon 9 first stage will land successfully using data from Falcon 9 rocket launches advertised on its website.</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5FA828E1-39AF-E24A-88E7-9CD4D815F23F}"/>
              </a:ext>
            </a:extLst>
          </p:cNvPr>
          <p:cNvPicPr>
            <a:picLocks noChangeAspect="1"/>
          </p:cNvPicPr>
          <p:nvPr/>
        </p:nvPicPr>
        <p:blipFill>
          <a:blip r:embed="rId3"/>
          <a:stretch>
            <a:fillRect/>
          </a:stretch>
        </p:blipFill>
        <p:spPr>
          <a:xfrm>
            <a:off x="8714772" y="2857777"/>
            <a:ext cx="3127169" cy="2661557"/>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1597" y="1362223"/>
            <a:ext cx="10651978" cy="757430"/>
          </a:xfrm>
          <a:prstGeom prst="rect">
            <a:avLst/>
          </a:prstGeom>
        </p:spPr>
        <p:txBody>
          <a:bodyPr>
            <a:normAutofit lnSpcReduction="10000"/>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best performing model was </a:t>
            </a:r>
            <a:r>
              <a:rPr lang="en-US" sz="2200" b="1" dirty="0">
                <a:solidFill>
                  <a:schemeClr val="accent3">
                    <a:lumMod val="25000"/>
                  </a:schemeClr>
                </a:solidFill>
                <a:latin typeface="Abadi" panose="020B0604020104020204" pitchFamily="34" charset="0"/>
              </a:rPr>
              <a:t>Logistics Regression </a:t>
            </a:r>
            <a:r>
              <a:rPr lang="en-US" sz="2200" dirty="0">
                <a:solidFill>
                  <a:schemeClr val="accent3">
                    <a:lumMod val="25000"/>
                  </a:schemeClr>
                </a:solidFill>
                <a:latin typeface="Abadi" panose="020B0604020104020204" pitchFamily="34" charset="0"/>
              </a:rPr>
              <a:t>and this the confusion matrix related to that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242" name="Picture 2">
            <a:extLst>
              <a:ext uri="{FF2B5EF4-FFF2-40B4-BE49-F238E27FC236}">
                <a16:creationId xmlns:a16="http://schemas.microsoft.com/office/drawing/2014/main" id="{30634EF5-BBDC-5446-BD19-12766EDFC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7229" y="2394178"/>
            <a:ext cx="5100715" cy="4378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714499"/>
            <a:ext cx="10953903" cy="4712711"/>
          </a:xfrm>
          <a:prstGeom prst="rect">
            <a:avLst/>
          </a:prstGeom>
        </p:spPr>
        <p:txBody>
          <a:bodyPr>
            <a:normAutofit fontScale="85000" lnSpcReduction="20000"/>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Different launch sites have different success rates. </a:t>
            </a:r>
            <a:r>
              <a:rPr lang="en-US" sz="2200" b="1" dirty="0">
                <a:solidFill>
                  <a:schemeClr val="accent3">
                    <a:lumMod val="25000"/>
                  </a:schemeClr>
                </a:solidFill>
                <a:latin typeface="Abadi" panose="020B0604020104020204" pitchFamily="34" charset="0"/>
              </a:rPr>
              <a:t>CCAFS LC-40</a:t>
            </a:r>
            <a:r>
              <a:rPr lang="en-US" sz="2200" dirty="0">
                <a:solidFill>
                  <a:schemeClr val="accent3">
                    <a:lumMod val="25000"/>
                  </a:schemeClr>
                </a:solidFill>
                <a:latin typeface="Abadi" panose="020B0604020104020204" pitchFamily="34" charset="0"/>
              </a:rPr>
              <a:t>, has a success rate of </a:t>
            </a:r>
            <a:r>
              <a:rPr lang="en-US" sz="2200" b="1" dirty="0">
                <a:solidFill>
                  <a:schemeClr val="accent3">
                    <a:lumMod val="25000"/>
                  </a:schemeClr>
                </a:solidFill>
                <a:latin typeface="Abadi" panose="020B0604020104020204" pitchFamily="34" charset="0"/>
              </a:rPr>
              <a:t>60 %</a:t>
            </a:r>
            <a:r>
              <a:rPr lang="en-US" sz="2200" dirty="0">
                <a:solidFill>
                  <a:schemeClr val="accent3">
                    <a:lumMod val="25000"/>
                  </a:schemeClr>
                </a:solidFill>
                <a:latin typeface="Abadi" panose="020B0604020104020204" pitchFamily="34" charset="0"/>
              </a:rPr>
              <a:t>, while </a:t>
            </a:r>
            <a:r>
              <a:rPr lang="en-US" sz="2200" b="1" dirty="0">
                <a:solidFill>
                  <a:schemeClr val="accent3">
                    <a:lumMod val="25000"/>
                  </a:schemeClr>
                </a:solidFill>
                <a:latin typeface="Abadi" panose="020B0604020104020204" pitchFamily="34" charset="0"/>
              </a:rPr>
              <a:t>KSC LC-39A </a:t>
            </a:r>
            <a:r>
              <a:rPr lang="en-US" sz="2200" dirty="0">
                <a:solidFill>
                  <a:schemeClr val="accent3">
                    <a:lumMod val="25000"/>
                  </a:schemeClr>
                </a:solidFill>
                <a:latin typeface="Abadi" panose="020B0604020104020204" pitchFamily="34" charset="0"/>
              </a:rPr>
              <a:t>and </a:t>
            </a:r>
            <a:r>
              <a:rPr lang="en-US" sz="2200" b="1" dirty="0">
                <a:solidFill>
                  <a:schemeClr val="accent3">
                    <a:lumMod val="25000"/>
                  </a:schemeClr>
                </a:solidFill>
                <a:latin typeface="Abadi" panose="020B0604020104020204" pitchFamily="34" charset="0"/>
              </a:rPr>
              <a:t>VAFB SLC 4E </a:t>
            </a:r>
            <a:r>
              <a:rPr lang="en-US" sz="2200" dirty="0">
                <a:solidFill>
                  <a:schemeClr val="accent3">
                    <a:lumMod val="25000"/>
                  </a:schemeClr>
                </a:solidFill>
                <a:latin typeface="Abadi" panose="020B0604020104020204" pitchFamily="34" charset="0"/>
              </a:rPr>
              <a:t>has a success rate of </a:t>
            </a:r>
            <a:r>
              <a:rPr lang="en-US" sz="2200" b="1" dirty="0">
                <a:solidFill>
                  <a:schemeClr val="accent3">
                    <a:lumMod val="25000"/>
                  </a:schemeClr>
                </a:solidFill>
                <a:latin typeface="Abadi" panose="020B0604020104020204" pitchFamily="34" charset="0"/>
              </a:rPr>
              <a:t>77%</a:t>
            </a:r>
            <a:r>
              <a:rPr lang="en-US" sz="2200" dirty="0">
                <a:solidFill>
                  <a:schemeClr val="accent3">
                    <a:lumMod val="25000"/>
                  </a:schemeClr>
                </a:solidFill>
                <a:latin typeface="Abadi" panose="020B0604020104020204" pitchFamily="34" charset="0"/>
              </a:rPr>
              <a:t>.</a:t>
            </a:r>
          </a:p>
          <a:p>
            <a:pPr algn="just">
              <a:lnSpc>
                <a:spcPct val="100000"/>
              </a:lnSpc>
              <a:spcBef>
                <a:spcPts val="1400"/>
              </a:spcBef>
            </a:pPr>
            <a:r>
              <a:rPr lang="en-US" sz="2200" dirty="0">
                <a:solidFill>
                  <a:schemeClr val="accent3">
                    <a:lumMod val="25000"/>
                  </a:schemeClr>
                </a:solidFill>
                <a:latin typeface="Abadi" panose="020B0604020104020204" pitchFamily="34" charset="0"/>
              </a:rPr>
              <a:t>We can deduce that, as the flight number increases in each of the 3 launch sites, so does the success rate. For instance, the success rate for the VAFB SLC 4E launch site is 100% after the Flight number 50. Both KSC LC 39A and CCAFS SLC 40 have a 100% success rates after 80th flight</a:t>
            </a:r>
          </a:p>
          <a:p>
            <a:pPr algn="just">
              <a:lnSpc>
                <a:spcPct val="100000"/>
              </a:lnSpc>
              <a:spcBef>
                <a:spcPts val="1400"/>
              </a:spcBef>
            </a:pPr>
            <a:r>
              <a:rPr lang="en-US" sz="2200" dirty="0">
                <a:solidFill>
                  <a:schemeClr val="accent3">
                    <a:lumMod val="25000"/>
                  </a:schemeClr>
                </a:solidFill>
                <a:latin typeface="Abadi" panose="020B0604020104020204" pitchFamily="34" charset="0"/>
              </a:rPr>
              <a:t>If you observe Payload Vs. Launch Site scatter point chart you will find for the VAFB-SLC launch site there are no rockets launched for heavy payload mass(greater than 10000).</a:t>
            </a:r>
          </a:p>
          <a:p>
            <a:pPr algn="just">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b="1" dirty="0">
                <a:solidFill>
                  <a:schemeClr val="accent3">
                    <a:lumMod val="25000"/>
                  </a:schemeClr>
                </a:solidFill>
                <a:latin typeface="Abadi" panose="020B0604020104020204" pitchFamily="34" charset="0"/>
              </a:rPr>
              <a:t>ES-L1, GEO, HEO &amp; SSO have the highest success rates at 100%</a:t>
            </a:r>
            <a:r>
              <a:rPr lang="en-US" sz="2200" dirty="0">
                <a:solidFill>
                  <a:schemeClr val="accent3">
                    <a:lumMod val="25000"/>
                  </a:schemeClr>
                </a:solidFill>
                <a:latin typeface="Abadi" panose="020B0604020104020204" pitchFamily="34" charset="0"/>
              </a:rPr>
              <a:t>, with SO orbit having the lowest success rate at ~50%. Orbit SO has 0% success rate.</a:t>
            </a:r>
          </a:p>
          <a:p>
            <a:pPr algn="just">
              <a:lnSpc>
                <a:spcPct val="100000"/>
              </a:lnSpc>
              <a:spcBef>
                <a:spcPts val="1400"/>
              </a:spcBef>
            </a:pPr>
            <a:r>
              <a:rPr lang="en-US" sz="2200" dirty="0">
                <a:solidFill>
                  <a:schemeClr val="accent3">
                    <a:lumMod val="25000"/>
                  </a:schemeClr>
                </a:solidFill>
                <a:latin typeface="Abadi" panose="020B0604020104020204" pitchFamily="34" charset="0"/>
              </a:rPr>
              <a:t>LEO orbit the Success appears related to the number of flights; on the other hand, there seems to be no relationship between flight number when in GTO orbit</a:t>
            </a:r>
          </a:p>
          <a:p>
            <a:pPr algn="just">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Polar, LEO and ISS. However for GTO we cannot distinguish this well as both positive landing rate and negative landing(unsuccessful mission) are both there here</a:t>
            </a:r>
          </a:p>
          <a:p>
            <a:pPr algn="just">
              <a:lnSpc>
                <a:spcPct val="100000"/>
              </a:lnSpc>
              <a:spcBef>
                <a:spcPts val="1400"/>
              </a:spcBef>
            </a:pPr>
            <a:r>
              <a:rPr lang="en-US" sz="2200" dirty="0">
                <a:solidFill>
                  <a:schemeClr val="accent3">
                    <a:lumMod val="25000"/>
                  </a:schemeClr>
                </a:solidFill>
                <a:latin typeface="Abadi" panose="020B0604020104020204" pitchFamily="34" charset="0"/>
              </a:rPr>
              <a:t>Finally the success rate since 2013 kept increasing till 2020.</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601586"/>
          </a:xfrm>
          <a:prstGeom prst="rect">
            <a:avLst/>
          </a:prstGeom>
        </p:spPr>
        <p:txBody>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Via API</a:t>
            </a:r>
          </a:p>
          <a:p>
            <a:pPr algn="just">
              <a:lnSpc>
                <a:spcPct val="100000"/>
              </a:lnSpc>
              <a:spcBef>
                <a:spcPts val="1400"/>
              </a:spcBef>
            </a:pPr>
            <a:r>
              <a:rPr lang="en-US" sz="2200" dirty="0">
                <a:solidFill>
                  <a:schemeClr val="accent3">
                    <a:lumMod val="25000"/>
                  </a:schemeClr>
                </a:solidFill>
                <a:latin typeface="Abadi" panose="020B0604020104020204" pitchFamily="34" charset="0"/>
              </a:rPr>
              <a:t>I made a get request to the SpaceX API. A series of helper functions was defined that will help us use the API to extract information using identification numbers in the launch data.</a:t>
            </a:r>
          </a:p>
          <a:p>
            <a:pPr algn="just">
              <a:lnSpc>
                <a:spcPct val="100000"/>
              </a:lnSpc>
              <a:spcBef>
                <a:spcPts val="1400"/>
              </a:spcBef>
            </a:pPr>
            <a:r>
              <a:rPr lang="en-US" sz="2200" dirty="0">
                <a:solidFill>
                  <a:schemeClr val="accent3">
                    <a:lumMod val="25000"/>
                  </a:schemeClr>
                </a:solidFill>
                <a:latin typeface="Abadi" panose="020B0604020104020204" pitchFamily="34" charset="0"/>
              </a:rPr>
              <a:t>Finally to make the requested JSON results more consistent, the SpaceX launch data was requested and parsed using the GET request and then decoded the response content as a Json result which was then converted into a Pandas data frame.</a:t>
            </a:r>
          </a:p>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Via web scrapping </a:t>
            </a:r>
          </a:p>
          <a:p>
            <a:pPr algn="just">
              <a:lnSpc>
                <a:spcPct val="100000"/>
              </a:lnSpc>
              <a:spcBef>
                <a:spcPts val="1400"/>
              </a:spcBef>
            </a:pPr>
            <a:r>
              <a:rPr lang="en-US" sz="2200" dirty="0">
                <a:solidFill>
                  <a:schemeClr val="accent3">
                    <a:lumMod val="25000"/>
                  </a:schemeClr>
                </a:solidFill>
                <a:latin typeface="Abadi" panose="020B0604020104020204" pitchFamily="34" charset="0"/>
              </a:rPr>
              <a:t>Performed web scraping to collect Falcon 9 historical launch records from a Wikipedia. Using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and request Libraries, I extract the Falcon 9 launch HTML table records, Parsed the table and converted it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Data collected using SpaceX API then parsed the SpaceX launch data as a Json which was then converted into a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Here is the project GitHub link: the first section is related to data collection </a:t>
            </a:r>
            <a:r>
              <a:rPr lang="en-US" sz="1800" dirty="0">
                <a:solidFill>
                  <a:schemeClr val="accent3">
                    <a:lumMod val="25000"/>
                  </a:schemeClr>
                </a:solidFill>
                <a:latin typeface="Abadi" panose="020B0604020104020204" pitchFamily="34" charset="0"/>
                <a:hlinkClick r:id="rId3"/>
              </a:rPr>
              <a:t>SpaceX-Falcon-9-link</a:t>
            </a:r>
            <a:endParaRPr lang="en-US" sz="18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8EC638B3-EEE2-6A44-A02B-67A55631B3F4}"/>
              </a:ext>
            </a:extLst>
          </p:cNvPr>
          <p:cNvPicPr>
            <a:picLocks noChangeAspect="1"/>
          </p:cNvPicPr>
          <p:nvPr/>
        </p:nvPicPr>
        <p:blipFill>
          <a:blip r:embed="rId4"/>
          <a:stretch>
            <a:fillRect/>
          </a:stretch>
        </p:blipFill>
        <p:spPr>
          <a:xfrm>
            <a:off x="5698264" y="2106385"/>
            <a:ext cx="5891062" cy="271054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5941032" cy="4351338"/>
          </a:xfrm>
          <a:prstGeom prst="rect">
            <a:avLst/>
          </a:prstGeom>
        </p:spPr>
        <p:txBody>
          <a:bodyPr/>
          <a:lstStyle/>
          <a:p>
            <a:pPr algn="just"/>
            <a:r>
              <a:rPr lang="en-US" sz="2200" dirty="0">
                <a:solidFill>
                  <a:schemeClr val="accent3">
                    <a:lumMod val="25000"/>
                  </a:schemeClr>
                </a:solidFill>
                <a:latin typeface="Abadi" panose="020B0604020104020204" pitchFamily="34" charset="0"/>
              </a:rPr>
              <a:t>Filter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to only include Falcon 9 launches</a:t>
            </a:r>
          </a:p>
          <a:p>
            <a:pPr algn="just"/>
            <a:r>
              <a:rPr lang="en-US" sz="2200" dirty="0">
                <a:solidFill>
                  <a:schemeClr val="accent3">
                    <a:lumMod val="25000"/>
                  </a:schemeClr>
                </a:solidFill>
                <a:latin typeface="Abadi" panose="020B0604020104020204" pitchFamily="34" charset="0"/>
              </a:rPr>
              <a:t>Dealing with missing values: replacing them with mean of column:</a:t>
            </a:r>
          </a:p>
          <a:p>
            <a:pPr marL="0" indent="0" algn="just">
              <a:buNone/>
            </a:pPr>
            <a:r>
              <a:rPr lang="en-US" sz="2000" dirty="0">
                <a:solidFill>
                  <a:schemeClr val="accent3">
                    <a:lumMod val="25000"/>
                  </a:schemeClr>
                </a:solidFill>
                <a:latin typeface="Abadi" panose="020B0604020104020204" pitchFamily="34" charset="0"/>
              </a:rPr>
              <a:t>For the </a:t>
            </a:r>
            <a:r>
              <a:rPr lang="en-US" sz="2000" dirty="0" err="1">
                <a:solidFill>
                  <a:schemeClr val="accent3">
                    <a:lumMod val="25000"/>
                  </a:schemeClr>
                </a:solidFill>
                <a:latin typeface="Abadi" panose="020B0604020104020204" pitchFamily="34" charset="0"/>
              </a:rPr>
              <a:t>PayloadMass</a:t>
            </a:r>
            <a:r>
              <a:rPr lang="en-US" sz="2000" dirty="0">
                <a:solidFill>
                  <a:schemeClr val="accent3">
                    <a:lumMod val="25000"/>
                  </a:schemeClr>
                </a:solidFill>
                <a:latin typeface="Abadi" panose="020B0604020104020204" pitchFamily="34" charset="0"/>
              </a:rPr>
              <a:t>, missing data values were replaced using mean value of column. </a:t>
            </a:r>
          </a:p>
          <a:p>
            <a:pPr marL="0" indent="0" algn="just">
              <a:buNone/>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Here is the project GitHub link: the second section is related to data wrangling </a:t>
            </a:r>
            <a:r>
              <a:rPr lang="en-US" sz="1800" dirty="0">
                <a:solidFill>
                  <a:schemeClr val="accent3">
                    <a:lumMod val="25000"/>
                  </a:schemeClr>
                </a:solidFill>
                <a:latin typeface="Abadi" panose="020B0604020104020204" pitchFamily="34" charset="0"/>
                <a:hlinkClick r:id="rId3"/>
              </a:rPr>
              <a:t>SpaceX-Falcon-9-link</a:t>
            </a:r>
            <a:endParaRPr lang="en-US" sz="1800" dirty="0"/>
          </a:p>
          <a:p>
            <a:pPr algn="just"/>
            <a:endParaRPr lang="en-US" dirty="0"/>
          </a:p>
          <a:p>
            <a:pPr algn="just"/>
            <a:endParaRPr lang="en-US" dirty="0"/>
          </a:p>
          <a:p>
            <a:pPr algn="just"/>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13B6D9DB-98F7-944D-A70A-78B0E8775C86}"/>
              </a:ext>
            </a:extLst>
          </p:cNvPr>
          <p:cNvPicPr>
            <a:picLocks noChangeAspect="1"/>
          </p:cNvPicPr>
          <p:nvPr/>
        </p:nvPicPr>
        <p:blipFill>
          <a:blip r:embed="rId4"/>
          <a:stretch>
            <a:fillRect/>
          </a:stretch>
        </p:blipFill>
        <p:spPr>
          <a:xfrm>
            <a:off x="6836988" y="3094211"/>
            <a:ext cx="5004707" cy="762000"/>
          </a:xfrm>
          <a:prstGeom prst="rect">
            <a:avLst/>
          </a:prstGeom>
        </p:spPr>
      </p:pic>
      <p:pic>
        <p:nvPicPr>
          <p:cNvPr id="7" name="Picture 6">
            <a:extLst>
              <a:ext uri="{FF2B5EF4-FFF2-40B4-BE49-F238E27FC236}">
                <a16:creationId xmlns:a16="http://schemas.microsoft.com/office/drawing/2014/main" id="{66376BE2-E0EB-2F4B-8D5E-62AF940B772D}"/>
              </a:ext>
            </a:extLst>
          </p:cNvPr>
          <p:cNvPicPr>
            <a:picLocks noChangeAspect="1"/>
          </p:cNvPicPr>
          <p:nvPr/>
        </p:nvPicPr>
        <p:blipFill>
          <a:blip r:embed="rId5"/>
          <a:stretch>
            <a:fillRect/>
          </a:stretch>
        </p:blipFill>
        <p:spPr>
          <a:xfrm>
            <a:off x="6836988" y="1686849"/>
            <a:ext cx="5004707" cy="762000"/>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214</TotalTime>
  <Words>2029</Words>
  <Application>Microsoft Macintosh PowerPoint</Application>
  <PresentationFormat>Widescreen</PresentationFormat>
  <Paragraphs>217</Paragraphs>
  <Slides>42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Abadi</vt:lpstr>
      <vt:lpstr>Arial</vt:lpstr>
      <vt:lpstr>Calibri</vt:lpstr>
      <vt:lpstr>Calibri Light</vt:lpstr>
      <vt:lpstr>Courier New</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Fatemeh.eslaminasab@outlook.com</cp:lastModifiedBy>
  <cp:revision>210</cp:revision>
  <dcterms:created xsi:type="dcterms:W3CDTF">2021-04-29T18:58:34Z</dcterms:created>
  <dcterms:modified xsi:type="dcterms:W3CDTF">2023-08-04T17:48:56Z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